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5"/>
  </p:notesMasterIdLst>
  <p:sldIdLst>
    <p:sldId id="263" r:id="rId2"/>
    <p:sldId id="270" r:id="rId3"/>
    <p:sldId id="324" r:id="rId4"/>
    <p:sldId id="435" r:id="rId5"/>
    <p:sldId id="440" r:id="rId6"/>
    <p:sldId id="335" r:id="rId7"/>
    <p:sldId id="409" r:id="rId8"/>
    <p:sldId id="472" r:id="rId9"/>
    <p:sldId id="362" r:id="rId10"/>
    <p:sldId id="365" r:id="rId11"/>
    <p:sldId id="399" r:id="rId12"/>
    <p:sldId id="419" r:id="rId13"/>
    <p:sldId id="420" r:id="rId14"/>
    <p:sldId id="389" r:id="rId15"/>
    <p:sldId id="473" r:id="rId16"/>
    <p:sldId id="474" r:id="rId17"/>
    <p:sldId id="424" r:id="rId18"/>
    <p:sldId id="411" r:id="rId19"/>
    <p:sldId id="475" r:id="rId20"/>
    <p:sldId id="476" r:id="rId21"/>
    <p:sldId id="490" r:id="rId22"/>
    <p:sldId id="493" r:id="rId23"/>
    <p:sldId id="375" r:id="rId24"/>
    <p:sldId id="482" r:id="rId25"/>
    <p:sldId id="457" r:id="rId26"/>
    <p:sldId id="483" r:id="rId27"/>
    <p:sldId id="459" r:id="rId28"/>
    <p:sldId id="460" r:id="rId29"/>
    <p:sldId id="484" r:id="rId30"/>
    <p:sldId id="485" r:id="rId31"/>
    <p:sldId id="488" r:id="rId32"/>
    <p:sldId id="489" r:id="rId33"/>
    <p:sldId id="383" r:id="rId34"/>
    <p:sldId id="480" r:id="rId35"/>
    <p:sldId id="479" r:id="rId36"/>
    <p:sldId id="494" r:id="rId37"/>
    <p:sldId id="478" r:id="rId38"/>
    <p:sldId id="431" r:id="rId39"/>
    <p:sldId id="471" r:id="rId40"/>
    <p:sldId id="487" r:id="rId41"/>
    <p:sldId id="491" r:id="rId42"/>
    <p:sldId id="395" r:id="rId43"/>
    <p:sldId id="481" r:id="rId44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pos="6652" userDrawn="1">
          <p15:clr>
            <a:srgbClr val="A4A3A4"/>
          </p15:clr>
        </p15:guide>
        <p15:guide id="5" orient="horz" pos="2228" userDrawn="1">
          <p15:clr>
            <a:srgbClr val="A4A3A4"/>
          </p15:clr>
        </p15:guide>
        <p15:guide id="6" pos="1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56"/>
    <a:srgbClr val="C00000"/>
    <a:srgbClr val="FFFFFF"/>
    <a:srgbClr val="F57B9E"/>
    <a:srgbClr val="4F7AC8"/>
    <a:srgbClr val="ED7B2E"/>
    <a:srgbClr val="FFC000"/>
    <a:srgbClr val="262626"/>
    <a:srgbClr val="002060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36" autoAdjust="0"/>
    <p:restoredTop sz="91496" autoAdjust="0"/>
  </p:normalViewPr>
  <p:slideViewPr>
    <p:cSldViewPr snapToGrid="0">
      <p:cViewPr varScale="1">
        <p:scale>
          <a:sx n="157" d="100"/>
          <a:sy n="157" d="100"/>
        </p:scale>
        <p:origin x="416" y="176"/>
      </p:cViewPr>
      <p:guideLst>
        <p:guide pos="3840"/>
        <p:guide pos="6652"/>
        <p:guide orient="horz" pos="2228"/>
        <p:guide pos="19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664" y="224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_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ehe2\Documents\KMU\2-2%20class\final_project\&#48156;&#54364;&#51088;&#47308;\&#48156;&#54364;&#51088;&#47308;%20&#52488;&#50504;\&#44200;&#50872;&#48708;&#44200;&#50872;%20&#45936;&#51060;&#5355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ehe2\Documents\KMU\2-2%20class\final_project\&#48156;&#54364;&#51088;&#47308;\&#48156;&#54364;&#51088;&#47308;%20&#52488;&#50504;\receipt_all_inclusive2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____4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ehe2\Documents\KMU\2-2%20class\final_project\&#48156;&#54364;&#51088;&#47308;\&#48156;&#54364;&#51088;&#47308;%20&#52488;&#50504;\receipt_all_inclusive2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요일비율!$B$22</c:f>
              <c:strCache>
                <c:ptCount val="1"/>
                <c:pt idx="0">
                  <c:v>일평균_매출금액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022-4215-BEBF-5AD329333CE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022-4215-BEBF-5AD329333CE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022-4215-BEBF-5AD329333CE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022-4215-BEBF-5AD329333CE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022-4215-BEBF-5AD329333CE1}"/>
              </c:ext>
            </c:extLst>
          </c:dPt>
          <c:dPt>
            <c:idx val="6"/>
            <c:invertIfNegative val="0"/>
            <c:bubble3D val="0"/>
            <c:spPr>
              <a:solidFill>
                <a:srgbClr val="264478"/>
              </a:solidFill>
              <a:ln>
                <a:solidFill>
                  <a:srgbClr val="26447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022-4215-BEBF-5AD329333CE1}"/>
              </c:ext>
            </c:extLst>
          </c:dPt>
          <c:cat>
            <c:strRef>
              <c:f>요일비율!$A$23:$A$29</c:f>
              <c:strCache>
                <c:ptCount val="7"/>
                <c:pt idx="0">
                  <c:v>월요일</c:v>
                </c:pt>
                <c:pt idx="1">
                  <c:v>화요일</c:v>
                </c:pt>
                <c:pt idx="2">
                  <c:v>수요일</c:v>
                </c:pt>
                <c:pt idx="3">
                  <c:v>목요일</c:v>
                </c:pt>
                <c:pt idx="4">
                  <c:v>금요일</c:v>
                </c:pt>
                <c:pt idx="5">
                  <c:v>토요일</c:v>
                </c:pt>
                <c:pt idx="6">
                  <c:v>일요일</c:v>
                </c:pt>
              </c:strCache>
            </c:strRef>
          </c:cat>
          <c:val>
            <c:numRef>
              <c:f>요일비율!$B$23:$B$29</c:f>
              <c:numCache>
                <c:formatCode>#,##0</c:formatCode>
                <c:ptCount val="7"/>
                <c:pt idx="0">
                  <c:v>1766481.0791366999</c:v>
                </c:pt>
                <c:pt idx="1">
                  <c:v>1780197.3381294999</c:v>
                </c:pt>
                <c:pt idx="2">
                  <c:v>1811516.5467625901</c:v>
                </c:pt>
                <c:pt idx="3">
                  <c:v>1806184.1428571399</c:v>
                </c:pt>
                <c:pt idx="4">
                  <c:v>1886834.17266187</c:v>
                </c:pt>
                <c:pt idx="5">
                  <c:v>2047123.8848921</c:v>
                </c:pt>
                <c:pt idx="6">
                  <c:v>1973274.6043165501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022-4215-BEBF-5AD329333C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57159120"/>
        <c:axId val="-1157157072"/>
      </c:barChart>
      <c:catAx>
        <c:axId val="-115715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7157072"/>
        <c:crosses val="autoZero"/>
        <c:auto val="1"/>
        <c:lblAlgn val="ctr"/>
        <c:lblOffset val="100"/>
        <c:noMultiLvlLbl val="0"/>
      </c:catAx>
      <c:valAx>
        <c:axId val="-11571570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만원&quot;" sourceLinked="0"/>
        <c:majorTickMark val="none"/>
        <c:minorTickMark val="none"/>
        <c:tickLblPos val="nextTo"/>
        <c:crossAx val="-1157159120"/>
        <c:crosses val="autoZero"/>
        <c:crossBetween val="between"/>
        <c:dispUnits>
          <c:builtInUnit val="ten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1714978061404"/>
          <c:y val="4.0449783056550101E-2"/>
          <c:w val="0.77657004387719297"/>
          <c:h val="0.91910043388689999"/>
        </c:manualLayout>
      </c:layout>
      <c:pieChart>
        <c:varyColors val="1"/>
        <c:ser>
          <c:idx val="0"/>
          <c:order val="0"/>
          <c:tx>
            <c:strRef>
              <c:f>요일비율!$B$1</c:f>
              <c:strCache>
                <c:ptCount val="1"/>
                <c:pt idx="0">
                  <c:v>금액에 대한 총계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4A-4259-83CF-80B5B27BC20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4A-4259-83CF-80B5B27BC2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B4A-4259-83CF-80B5B27BC20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B4A-4259-83CF-80B5B27BC20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B4A-4259-83CF-80B5B27BC20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B4A-4259-83CF-80B5B27BC20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B4A-4259-83CF-80B5B27BC2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요일비율!$A$2:$A$8</c:f>
              <c:strCache>
                <c:ptCount val="7"/>
                <c:pt idx="0">
                  <c:v>월요일</c:v>
                </c:pt>
                <c:pt idx="1">
                  <c:v>화요일</c:v>
                </c:pt>
                <c:pt idx="2">
                  <c:v>수요일</c:v>
                </c:pt>
                <c:pt idx="3">
                  <c:v>목요일</c:v>
                </c:pt>
                <c:pt idx="4">
                  <c:v>금요일</c:v>
                </c:pt>
                <c:pt idx="5">
                  <c:v>토요일</c:v>
                </c:pt>
                <c:pt idx="6">
                  <c:v>일요일</c:v>
                </c:pt>
              </c:strCache>
            </c:strRef>
          </c:cat>
          <c:val>
            <c:numRef>
              <c:f>요일비율!$B$2:$B$8</c:f>
              <c:numCache>
                <c:formatCode>0.00%</c:formatCode>
                <c:ptCount val="7"/>
                <c:pt idx="0">
                  <c:v>0.13500453071999999</c:v>
                </c:pt>
                <c:pt idx="1">
                  <c:v>0.13605280524999999</c:v>
                </c:pt>
                <c:pt idx="2">
                  <c:v>0.13844639729</c:v>
                </c:pt>
                <c:pt idx="3">
                  <c:v>0.13903195001999999</c:v>
                </c:pt>
                <c:pt idx="4">
                  <c:v>0.14420259863000001</c:v>
                </c:pt>
                <c:pt idx="5">
                  <c:v>0.15645285006000001</c:v>
                </c:pt>
                <c:pt idx="6">
                  <c:v>0.15080886802999999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B4A-4259-83CF-80B5B27BC20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ore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금액!$C$1</c:f>
              <c:strCache>
                <c:ptCount val="1"/>
                <c:pt idx="0">
                  <c:v>구매비율</c:v>
                </c:pt>
              </c:strCache>
            </c:strRef>
          </c:tx>
          <c:spPr>
            <a:ln w="28575" cap="rnd">
              <a:solidFill>
                <a:srgbClr val="ED1C56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ED1C56"/>
              </a:solidFill>
              <a:ln w="9525">
                <a:solidFill>
                  <a:srgbClr val="ED1C56"/>
                </a:solidFill>
              </a:ln>
              <a:effectLst/>
            </c:spPr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133-4F77-A8DA-F8026DEA3C34}"/>
                </c:ext>
              </c:extLst>
            </c:dLbl>
            <c:dLbl>
              <c:idx val="4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33-4F77-A8DA-F8026DEA3C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금액!$A$2:$B$16</c:f>
              <c:strCache>
                <c:ptCount val="15"/>
                <c:pt idx="0">
                  <c:v>1천원이하</c:v>
                </c:pt>
                <c:pt idx="1">
                  <c:v>1~2천원</c:v>
                </c:pt>
                <c:pt idx="2">
                  <c:v>2~3천원</c:v>
                </c:pt>
                <c:pt idx="3">
                  <c:v>3~4천원</c:v>
                </c:pt>
                <c:pt idx="4">
                  <c:v>4~5천원</c:v>
                </c:pt>
                <c:pt idx="5">
                  <c:v>5~6천원</c:v>
                </c:pt>
                <c:pt idx="6">
                  <c:v>6~7천원</c:v>
                </c:pt>
                <c:pt idx="7">
                  <c:v>7~8천원</c:v>
                </c:pt>
                <c:pt idx="8">
                  <c:v>8~9천원</c:v>
                </c:pt>
                <c:pt idx="9">
                  <c:v>0.9~1만원</c:v>
                </c:pt>
                <c:pt idx="10">
                  <c:v>1~2만원</c:v>
                </c:pt>
                <c:pt idx="11">
                  <c:v>2~3만원</c:v>
                </c:pt>
                <c:pt idx="12">
                  <c:v>3~4만원</c:v>
                </c:pt>
                <c:pt idx="13">
                  <c:v>4~5만원</c:v>
                </c:pt>
                <c:pt idx="14">
                  <c:v>5만원이상</c:v>
                </c:pt>
              </c:strCache>
            </c:strRef>
          </c:cat>
          <c:val>
            <c:numRef>
              <c:f>금액!$C$2:$C$16</c:f>
              <c:numCache>
                <c:formatCode>0.00%</c:formatCode>
                <c:ptCount val="15"/>
                <c:pt idx="0">
                  <c:v>8.8599999999999998E-2</c:v>
                </c:pt>
                <c:pt idx="1">
                  <c:v>0.14910000000000001</c:v>
                </c:pt>
                <c:pt idx="2">
                  <c:v>0.125</c:v>
                </c:pt>
                <c:pt idx="3">
                  <c:v>9.1899999999999996E-2</c:v>
                </c:pt>
                <c:pt idx="4">
                  <c:v>0.23</c:v>
                </c:pt>
                <c:pt idx="5">
                  <c:v>7.2499999999999995E-2</c:v>
                </c:pt>
                <c:pt idx="6">
                  <c:v>4.5999999999999999E-2</c:v>
                </c:pt>
                <c:pt idx="7">
                  <c:v>3.4500000000000003E-2</c:v>
                </c:pt>
                <c:pt idx="8">
                  <c:v>5.0999999999999997E-2</c:v>
                </c:pt>
                <c:pt idx="9">
                  <c:v>2.0899999999999998E-2</c:v>
                </c:pt>
                <c:pt idx="10">
                  <c:v>7.3899999999999993E-2</c:v>
                </c:pt>
                <c:pt idx="11">
                  <c:v>1.0800000000000001E-2</c:v>
                </c:pt>
                <c:pt idx="12">
                  <c:v>2.5000000000000001E-3</c:v>
                </c:pt>
                <c:pt idx="13">
                  <c:v>1.1000000000000001E-3</c:v>
                </c:pt>
                <c:pt idx="14">
                  <c:v>2.2000000000000001E-3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133-4F77-A8DA-F8026DEA3C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56206928"/>
        <c:axId val="-1156204176"/>
      </c:lineChart>
      <c:catAx>
        <c:axId val="-115620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6204176"/>
        <c:crosses val="autoZero"/>
        <c:auto val="1"/>
        <c:lblAlgn val="ctr"/>
        <c:lblOffset val="100"/>
        <c:noMultiLvlLbl val="0"/>
      </c:catAx>
      <c:valAx>
        <c:axId val="-1156204176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6206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'Sheet2 (3)'!$A$2:$B$2</c:f>
              <c:strCache>
                <c:ptCount val="2"/>
                <c:pt idx="0">
                  <c:v>남</c:v>
                </c:pt>
                <c:pt idx="1">
                  <c:v>10대</c:v>
                </c:pt>
              </c:strCache>
            </c:strRef>
          </c:tx>
          <c:spPr>
            <a:ln w="28575" cap="rnd">
              <a:solidFill>
                <a:schemeClr val="accent3">
                  <a:tint val="41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tint val="41000"/>
                </a:schemeClr>
              </a:solidFill>
              <a:ln w="9525">
                <a:solidFill>
                  <a:schemeClr val="accent3">
                    <a:tint val="41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(3)'!$C$2:$N$2</c:f>
              <c:numCache>
                <c:formatCode>0.00%</c:formatCode>
                <c:ptCount val="12"/>
                <c:pt idx="0">
                  <c:v>4.1559525781123603E-2</c:v>
                </c:pt>
                <c:pt idx="1">
                  <c:v>4.2427598427376902E-2</c:v>
                </c:pt>
                <c:pt idx="2">
                  <c:v>4.2938656190416397E-2</c:v>
                </c:pt>
                <c:pt idx="3">
                  <c:v>4.65171208961088E-2</c:v>
                </c:pt>
                <c:pt idx="4">
                  <c:v>4.71808364010977E-2</c:v>
                </c:pt>
                <c:pt idx="5">
                  <c:v>4.8947558314672998E-2</c:v>
                </c:pt>
                <c:pt idx="6">
                  <c:v>4.6198823903407002E-2</c:v>
                </c:pt>
                <c:pt idx="7">
                  <c:v>3.4131109932660601E-2</c:v>
                </c:pt>
                <c:pt idx="8">
                  <c:v>3.9248576224378301E-2</c:v>
                </c:pt>
                <c:pt idx="9">
                  <c:v>4.2524637203301102E-2</c:v>
                </c:pt>
                <c:pt idx="10">
                  <c:v>4.2508103421218697E-2</c:v>
                </c:pt>
                <c:pt idx="11">
                  <c:v>4.8622840601060903E-2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53-4148-B29B-9A5A028573C6}"/>
            </c:ext>
          </c:extLst>
        </c:ser>
        <c:ser>
          <c:idx val="1"/>
          <c:order val="1"/>
          <c:tx>
            <c:strRef>
              <c:f>'Sheet2 (3)'!$A$3:$B$3</c:f>
              <c:strCache>
                <c:ptCount val="2"/>
                <c:pt idx="0">
                  <c:v>남</c:v>
                </c:pt>
                <c:pt idx="1">
                  <c:v>20대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dLbls>
            <c:dLbl>
              <c:idx val="3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253-4148-B29B-9A5A028573C6}"/>
                </c:ext>
              </c:extLst>
            </c:dLbl>
            <c:dLbl>
              <c:idx val="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253-4148-B29B-9A5A028573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70C0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(3)'!$C$3:$N$3</c:f>
              <c:numCache>
                <c:formatCode>0.00%</c:formatCode>
                <c:ptCount val="12"/>
                <c:pt idx="0">
                  <c:v>0.12249517926546601</c:v>
                </c:pt>
                <c:pt idx="1">
                  <c:v>0.106560921062594</c:v>
                </c:pt>
                <c:pt idx="2">
                  <c:v>0.11078970457197999</c:v>
                </c:pt>
                <c:pt idx="3">
                  <c:v>0.133917573007614</c:v>
                </c:pt>
                <c:pt idx="4">
                  <c:v>0.12772438693657601</c:v>
                </c:pt>
                <c:pt idx="5">
                  <c:v>0.13080652643273999</c:v>
                </c:pt>
                <c:pt idx="6">
                  <c:v>0.124610944378154</c:v>
                </c:pt>
                <c:pt idx="7">
                  <c:v>0.111494666651183</c:v>
                </c:pt>
                <c:pt idx="8">
                  <c:v>0.11105736092568901</c:v>
                </c:pt>
                <c:pt idx="9">
                  <c:v>0.13464250338237799</c:v>
                </c:pt>
                <c:pt idx="10">
                  <c:v>0.12805878042805</c:v>
                </c:pt>
                <c:pt idx="11">
                  <c:v>0.13129288983349399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53-4148-B29B-9A5A028573C6}"/>
            </c:ext>
          </c:extLst>
        </c:ser>
        <c:ser>
          <c:idx val="2"/>
          <c:order val="2"/>
          <c:tx>
            <c:strRef>
              <c:f>'Sheet2 (3)'!$A$4:$B$4</c:f>
              <c:strCache>
                <c:ptCount val="2"/>
                <c:pt idx="0">
                  <c:v>남</c:v>
                </c:pt>
                <c:pt idx="1">
                  <c:v>30대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(3)'!$C$4:$N$4</c:f>
              <c:numCache>
                <c:formatCode>0.00%</c:formatCode>
                <c:ptCount val="12"/>
                <c:pt idx="0">
                  <c:v>0.112044620970655</c:v>
                </c:pt>
                <c:pt idx="1">
                  <c:v>0.10990506175336801</c:v>
                </c:pt>
                <c:pt idx="2">
                  <c:v>0.112553571498895</c:v>
                </c:pt>
                <c:pt idx="3">
                  <c:v>0.109641586797132</c:v>
                </c:pt>
                <c:pt idx="4">
                  <c:v>0.111671623247816</c:v>
                </c:pt>
                <c:pt idx="5">
                  <c:v>0.109268153001208</c:v>
                </c:pt>
                <c:pt idx="6">
                  <c:v>0.110917275335986</c:v>
                </c:pt>
                <c:pt idx="7">
                  <c:v>0.114044764776544</c:v>
                </c:pt>
                <c:pt idx="8">
                  <c:v>0.111577179286956</c:v>
                </c:pt>
                <c:pt idx="9">
                  <c:v>0.104295109619035</c:v>
                </c:pt>
                <c:pt idx="10">
                  <c:v>0.105289719183008</c:v>
                </c:pt>
                <c:pt idx="11">
                  <c:v>0.104633206687616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53-4148-B29B-9A5A028573C6}"/>
            </c:ext>
          </c:extLst>
        </c:ser>
        <c:ser>
          <c:idx val="3"/>
          <c:order val="3"/>
          <c:tx>
            <c:strRef>
              <c:f>'Sheet2 (3)'!$A$5:$B$5</c:f>
              <c:strCache>
                <c:ptCount val="2"/>
                <c:pt idx="0">
                  <c:v>남</c:v>
                </c:pt>
                <c:pt idx="1">
                  <c:v>40대</c:v>
                </c:pt>
              </c:strCache>
            </c:strRef>
          </c:tx>
          <c:spPr>
            <a:ln w="28575" cap="rnd">
              <a:solidFill>
                <a:schemeClr val="accent3">
                  <a:tint val="7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tint val="74000"/>
                </a:schemeClr>
              </a:solidFill>
              <a:ln w="9525">
                <a:solidFill>
                  <a:schemeClr val="accent3">
                    <a:tint val="74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(3)'!$C$5:$N$5</c:f>
              <c:numCache>
                <c:formatCode>0.00%</c:formatCode>
                <c:ptCount val="12"/>
                <c:pt idx="0">
                  <c:v>0.111650051960303</c:v>
                </c:pt>
                <c:pt idx="1">
                  <c:v>0.116368456679975</c:v>
                </c:pt>
                <c:pt idx="2">
                  <c:v>0.11348587155027701</c:v>
                </c:pt>
                <c:pt idx="3">
                  <c:v>0.10584142521215301</c:v>
                </c:pt>
                <c:pt idx="4">
                  <c:v>0.109346310044333</c:v>
                </c:pt>
                <c:pt idx="5">
                  <c:v>0.106865353667825</c:v>
                </c:pt>
                <c:pt idx="6">
                  <c:v>0.109385315196301</c:v>
                </c:pt>
                <c:pt idx="7">
                  <c:v>0.110139878636799</c:v>
                </c:pt>
                <c:pt idx="8">
                  <c:v>0.109715164727462</c:v>
                </c:pt>
                <c:pt idx="9">
                  <c:v>0.104410239920649</c:v>
                </c:pt>
                <c:pt idx="10">
                  <c:v>0.105943637897028</c:v>
                </c:pt>
                <c:pt idx="11">
                  <c:v>0.1016229514151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253-4148-B29B-9A5A028573C6}"/>
            </c:ext>
          </c:extLst>
        </c:ser>
        <c:ser>
          <c:idx val="4"/>
          <c:order val="4"/>
          <c:tx>
            <c:strRef>
              <c:f>'Sheet2 (3)'!$A$6:$B$6</c:f>
              <c:strCache>
                <c:ptCount val="2"/>
                <c:pt idx="0">
                  <c:v>남</c:v>
                </c:pt>
                <c:pt idx="1">
                  <c:v>50대</c:v>
                </c:pt>
              </c:strCache>
            </c:strRef>
          </c:tx>
          <c:spPr>
            <a:ln w="28575" cap="rnd">
              <a:solidFill>
                <a:schemeClr val="accent3">
                  <a:tint val="8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tint val="84000"/>
                </a:schemeClr>
              </a:solidFill>
              <a:ln w="9525">
                <a:solidFill>
                  <a:schemeClr val="accent3">
                    <a:tint val="84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(3)'!$C$6:$N$6</c:f>
              <c:numCache>
                <c:formatCode>0.00%</c:formatCode>
                <c:ptCount val="12"/>
                <c:pt idx="0">
                  <c:v>9.0463032641529995E-2</c:v>
                </c:pt>
                <c:pt idx="1">
                  <c:v>9.8769678977410805E-2</c:v>
                </c:pt>
                <c:pt idx="2">
                  <c:v>9.3533655555134099E-2</c:v>
                </c:pt>
                <c:pt idx="3">
                  <c:v>8.5530916242787802E-2</c:v>
                </c:pt>
                <c:pt idx="4">
                  <c:v>8.6368194311128105E-2</c:v>
                </c:pt>
                <c:pt idx="5">
                  <c:v>8.4358896531186195E-2</c:v>
                </c:pt>
                <c:pt idx="6">
                  <c:v>8.7409072413758004E-2</c:v>
                </c:pt>
                <c:pt idx="7">
                  <c:v>9.21415843794232E-2</c:v>
                </c:pt>
                <c:pt idx="8">
                  <c:v>9.1359508210611201E-2</c:v>
                </c:pt>
                <c:pt idx="9">
                  <c:v>8.6825959771156397E-2</c:v>
                </c:pt>
                <c:pt idx="10">
                  <c:v>8.7046380584756E-2</c:v>
                </c:pt>
                <c:pt idx="11">
                  <c:v>8.3229209007538801E-2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253-4148-B29B-9A5A028573C6}"/>
            </c:ext>
          </c:extLst>
        </c:ser>
        <c:ser>
          <c:idx val="5"/>
          <c:order val="5"/>
          <c:tx>
            <c:strRef>
              <c:f>'Sheet2 (3)'!$A$7:$B$7</c:f>
              <c:strCache>
                <c:ptCount val="2"/>
                <c:pt idx="0">
                  <c:v>남</c:v>
                </c:pt>
                <c:pt idx="1">
                  <c:v>60대</c:v>
                </c:pt>
              </c:strCache>
            </c:strRef>
          </c:tx>
          <c:spPr>
            <a:ln w="28575" cap="rnd">
              <a:solidFill>
                <a:schemeClr val="accent3">
                  <a:tint val="9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tint val="95000"/>
                </a:schemeClr>
              </a:solidFill>
              <a:ln w="9525">
                <a:solidFill>
                  <a:schemeClr val="accent3">
                    <a:tint val="95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(3)'!$C$7:$N$7</c:f>
              <c:numCache>
                <c:formatCode>0.00%</c:formatCode>
                <c:ptCount val="12"/>
                <c:pt idx="0">
                  <c:v>5.0264062937340599E-2</c:v>
                </c:pt>
                <c:pt idx="1">
                  <c:v>5.3386236270908001E-2</c:v>
                </c:pt>
                <c:pt idx="2">
                  <c:v>5.1508230584457602E-2</c:v>
                </c:pt>
                <c:pt idx="3">
                  <c:v>4.7846641165930098E-2</c:v>
                </c:pt>
                <c:pt idx="4">
                  <c:v>4.7215561764202801E-2</c:v>
                </c:pt>
                <c:pt idx="5">
                  <c:v>4.5988786631006903E-2</c:v>
                </c:pt>
                <c:pt idx="6">
                  <c:v>4.7581422663589203E-2</c:v>
                </c:pt>
                <c:pt idx="7">
                  <c:v>5.5631466693504397E-2</c:v>
                </c:pt>
                <c:pt idx="8">
                  <c:v>5.45082220609081E-2</c:v>
                </c:pt>
                <c:pt idx="9">
                  <c:v>5.14659697990738E-2</c:v>
                </c:pt>
                <c:pt idx="10">
                  <c:v>5.2371302090801201E-2</c:v>
                </c:pt>
                <c:pt idx="11">
                  <c:v>5.05008956504217E-2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253-4148-B29B-9A5A028573C6}"/>
            </c:ext>
          </c:extLst>
        </c:ser>
        <c:ser>
          <c:idx val="6"/>
          <c:order val="6"/>
          <c:tx>
            <c:strRef>
              <c:f>'Sheet2 (3)'!$A$8:$B$8</c:f>
              <c:strCache>
                <c:ptCount val="2"/>
                <c:pt idx="0">
                  <c:v>여</c:v>
                </c:pt>
                <c:pt idx="1">
                  <c:v>10대</c:v>
                </c:pt>
              </c:strCache>
            </c:strRef>
          </c:tx>
          <c:spPr>
            <a:ln w="28575" cap="rnd">
              <a:solidFill>
                <a:schemeClr val="accent3">
                  <a:shade val="94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94000"/>
                </a:schemeClr>
              </a:solidFill>
              <a:ln w="9525">
                <a:solidFill>
                  <a:schemeClr val="accent3">
                    <a:shade val="94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(3)'!$C$8:$N$8</c:f>
              <c:numCache>
                <c:formatCode>0.00%</c:formatCode>
                <c:ptCount val="12"/>
                <c:pt idx="0">
                  <c:v>3.3604417933229297E-2</c:v>
                </c:pt>
                <c:pt idx="1">
                  <c:v>3.6341877135149997E-2</c:v>
                </c:pt>
                <c:pt idx="2">
                  <c:v>3.606910959127E-2</c:v>
                </c:pt>
                <c:pt idx="3">
                  <c:v>3.7303512782817398E-2</c:v>
                </c:pt>
                <c:pt idx="4">
                  <c:v>3.9539327331132898E-2</c:v>
                </c:pt>
                <c:pt idx="5">
                  <c:v>3.94114985711259E-2</c:v>
                </c:pt>
                <c:pt idx="6">
                  <c:v>3.8114136237934797E-2</c:v>
                </c:pt>
                <c:pt idx="7">
                  <c:v>2.92009718346023E-2</c:v>
                </c:pt>
                <c:pt idx="8">
                  <c:v>3.2658676272238299E-2</c:v>
                </c:pt>
                <c:pt idx="9">
                  <c:v>3.4970318182004002E-2</c:v>
                </c:pt>
                <c:pt idx="10">
                  <c:v>3.4825235933465599E-2</c:v>
                </c:pt>
                <c:pt idx="11">
                  <c:v>4.0026539846669498E-2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253-4148-B29B-9A5A028573C6}"/>
            </c:ext>
          </c:extLst>
        </c:ser>
        <c:ser>
          <c:idx val="7"/>
          <c:order val="7"/>
          <c:tx>
            <c:strRef>
              <c:f>'Sheet2 (3)'!$A$9:$B$9</c:f>
              <c:strCache>
                <c:ptCount val="2"/>
                <c:pt idx="0">
                  <c:v>여</c:v>
                </c:pt>
                <c:pt idx="1">
                  <c:v>20대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dLbls>
            <c:dLbl>
              <c:idx val="3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253-4148-B29B-9A5A028573C6}"/>
                </c:ext>
              </c:extLst>
            </c:dLbl>
            <c:dLbl>
              <c:idx val="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253-4148-B29B-9A5A028573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C00000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(3)'!$C$9:$N$9</c:f>
              <c:numCache>
                <c:formatCode>0.00%</c:formatCode>
                <c:ptCount val="12"/>
                <c:pt idx="0">
                  <c:v>9.3116349432794995E-2</c:v>
                </c:pt>
                <c:pt idx="1">
                  <c:v>8.6511898075582197E-2</c:v>
                </c:pt>
                <c:pt idx="2">
                  <c:v>8.9331050877093698E-2</c:v>
                </c:pt>
                <c:pt idx="3">
                  <c:v>9.7036093141032398E-2</c:v>
                </c:pt>
                <c:pt idx="4">
                  <c:v>9.4257282358786706E-2</c:v>
                </c:pt>
                <c:pt idx="5">
                  <c:v>9.6442532915647694E-2</c:v>
                </c:pt>
                <c:pt idx="6">
                  <c:v>9.4617001680374693E-2</c:v>
                </c:pt>
                <c:pt idx="7">
                  <c:v>9.2064425976318295E-2</c:v>
                </c:pt>
                <c:pt idx="8">
                  <c:v>9.1122784760849201E-2</c:v>
                </c:pt>
                <c:pt idx="9">
                  <c:v>9.6744423901141505E-2</c:v>
                </c:pt>
                <c:pt idx="10">
                  <c:v>9.5061175044059407E-2</c:v>
                </c:pt>
                <c:pt idx="11">
                  <c:v>9.6621976297825596E-2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253-4148-B29B-9A5A028573C6}"/>
            </c:ext>
          </c:extLst>
        </c:ser>
        <c:ser>
          <c:idx val="8"/>
          <c:order val="8"/>
          <c:tx>
            <c:strRef>
              <c:f>'Sheet2 (3)'!$A$10:$B$10</c:f>
              <c:strCache>
                <c:ptCount val="2"/>
                <c:pt idx="0">
                  <c:v>여</c:v>
                </c:pt>
                <c:pt idx="1">
                  <c:v>30대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(3)'!$C$10:$N$10</c:f>
              <c:numCache>
                <c:formatCode>0.00%</c:formatCode>
                <c:ptCount val="12"/>
                <c:pt idx="0">
                  <c:v>0.111245410496078</c:v>
                </c:pt>
                <c:pt idx="1">
                  <c:v>0.110696345651611</c:v>
                </c:pt>
                <c:pt idx="2">
                  <c:v>0.111122994585903</c:v>
                </c:pt>
                <c:pt idx="3">
                  <c:v>0.108574379803976</c:v>
                </c:pt>
                <c:pt idx="4">
                  <c:v>0.107851404598067</c:v>
                </c:pt>
                <c:pt idx="5">
                  <c:v>0.108092295533551</c:v>
                </c:pt>
                <c:pt idx="6">
                  <c:v>0.110429661323664</c:v>
                </c:pt>
                <c:pt idx="7">
                  <c:v>0.11165646704833</c:v>
                </c:pt>
                <c:pt idx="8">
                  <c:v>0.109397148097854</c:v>
                </c:pt>
                <c:pt idx="9">
                  <c:v>0.10579475559903399</c:v>
                </c:pt>
                <c:pt idx="10">
                  <c:v>0.108345479527219</c:v>
                </c:pt>
                <c:pt idx="11">
                  <c:v>0.105724921614683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253-4148-B29B-9A5A028573C6}"/>
            </c:ext>
          </c:extLst>
        </c:ser>
        <c:ser>
          <c:idx val="9"/>
          <c:order val="9"/>
          <c:tx>
            <c:strRef>
              <c:f>'Sheet2 (3)'!$A$11:$B$11</c:f>
              <c:strCache>
                <c:ptCount val="2"/>
                <c:pt idx="0">
                  <c:v>여</c:v>
                </c:pt>
                <c:pt idx="1">
                  <c:v>40대</c:v>
                </c:pt>
              </c:strCache>
            </c:strRef>
          </c:tx>
          <c:spPr>
            <a:ln w="28575" cap="rnd">
              <a:solidFill>
                <a:schemeClr val="accent3">
                  <a:shade val="62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62000"/>
                </a:schemeClr>
              </a:solidFill>
              <a:ln w="9525">
                <a:solidFill>
                  <a:schemeClr val="accent3">
                    <a:shade val="62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(3)'!$C$11:$N$11</c:f>
              <c:numCache>
                <c:formatCode>0.00%</c:formatCode>
                <c:ptCount val="12"/>
                <c:pt idx="0">
                  <c:v>0.10419004396044999</c:v>
                </c:pt>
                <c:pt idx="1">
                  <c:v>0.106485431539026</c:v>
                </c:pt>
                <c:pt idx="2">
                  <c:v>0.10634645952941001</c:v>
                </c:pt>
                <c:pt idx="3">
                  <c:v>0.10162272822129401</c:v>
                </c:pt>
                <c:pt idx="4">
                  <c:v>0.10344214090009</c:v>
                </c:pt>
                <c:pt idx="5">
                  <c:v>0.10387932169998799</c:v>
                </c:pt>
                <c:pt idx="6">
                  <c:v>0.104683153859027</c:v>
                </c:pt>
                <c:pt idx="7">
                  <c:v>0.107854544797679</c:v>
                </c:pt>
                <c:pt idx="8">
                  <c:v>0.108540707273564</c:v>
                </c:pt>
                <c:pt idx="9">
                  <c:v>0.10373308299872901</c:v>
                </c:pt>
                <c:pt idx="10">
                  <c:v>0.105610807722834</c:v>
                </c:pt>
                <c:pt idx="11">
                  <c:v>0.103636111681118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253-4148-B29B-9A5A028573C6}"/>
            </c:ext>
          </c:extLst>
        </c:ser>
        <c:ser>
          <c:idx val="10"/>
          <c:order val="10"/>
          <c:tx>
            <c:strRef>
              <c:f>'Sheet2 (3)'!$A$12:$B$12</c:f>
              <c:strCache>
                <c:ptCount val="2"/>
                <c:pt idx="0">
                  <c:v>여</c:v>
                </c:pt>
                <c:pt idx="1">
                  <c:v>50대</c:v>
                </c:pt>
              </c:strCache>
            </c:strRef>
          </c:tx>
          <c:spPr>
            <a:ln w="28575" cap="rnd">
              <a:solidFill>
                <a:schemeClr val="accent3">
                  <a:shade val="51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51000"/>
                </a:schemeClr>
              </a:solidFill>
              <a:ln w="9525">
                <a:solidFill>
                  <a:schemeClr val="accent3">
                    <a:shade val="51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(3)'!$C$12:$N$12</c:f>
              <c:numCache>
                <c:formatCode>0.00%</c:formatCode>
                <c:ptCount val="12"/>
                <c:pt idx="0">
                  <c:v>8.1278698019116302E-2</c:v>
                </c:pt>
                <c:pt idx="1">
                  <c:v>8.4734051990584203E-2</c:v>
                </c:pt>
                <c:pt idx="2">
                  <c:v>8.3680873153510096E-2</c:v>
                </c:pt>
                <c:pt idx="3">
                  <c:v>8.0331750515591299E-2</c:v>
                </c:pt>
                <c:pt idx="4">
                  <c:v>8.0071971530346703E-2</c:v>
                </c:pt>
                <c:pt idx="5">
                  <c:v>8.0552307101991294E-2</c:v>
                </c:pt>
                <c:pt idx="6">
                  <c:v>7.9963017080929497E-2</c:v>
                </c:pt>
                <c:pt idx="7">
                  <c:v>8.7704331063740801E-2</c:v>
                </c:pt>
                <c:pt idx="8">
                  <c:v>8.6941910870615605E-2</c:v>
                </c:pt>
                <c:pt idx="9">
                  <c:v>8.4098938484994196E-2</c:v>
                </c:pt>
                <c:pt idx="10">
                  <c:v>8.4537283640629193E-2</c:v>
                </c:pt>
                <c:pt idx="11">
                  <c:v>8.3191037156942094E-2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253-4148-B29B-9A5A028573C6}"/>
            </c:ext>
          </c:extLst>
        </c:ser>
        <c:ser>
          <c:idx val="11"/>
          <c:order val="11"/>
          <c:tx>
            <c:strRef>
              <c:f>'Sheet2 (3)'!$A$13:$B$13</c:f>
              <c:strCache>
                <c:ptCount val="2"/>
                <c:pt idx="0">
                  <c:v>여</c:v>
                </c:pt>
                <c:pt idx="1">
                  <c:v>60대</c:v>
                </c:pt>
              </c:strCache>
            </c:strRef>
          </c:tx>
          <c:spPr>
            <a:ln w="28575" cap="rnd">
              <a:solidFill>
                <a:schemeClr val="accent3">
                  <a:shade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shade val="40000"/>
                </a:schemeClr>
              </a:solidFill>
              <a:ln w="9525">
                <a:solidFill>
                  <a:schemeClr val="accent3">
                    <a:shade val="40000"/>
                  </a:schemeClr>
                </a:solidFill>
              </a:ln>
              <a:effectLst/>
            </c:spPr>
          </c:marker>
          <c:cat>
            <c:strRef>
              <c:f>'Sheet2 (3)'!$C$1:$N$1</c:f>
              <c:strCache>
                <c:ptCount val="12"/>
                <c:pt idx="0">
                  <c:v>2014월6월</c:v>
                </c:pt>
                <c:pt idx="1">
                  <c:v>2014월7월</c:v>
                </c:pt>
                <c:pt idx="2">
                  <c:v>2014월8월</c:v>
                </c:pt>
                <c:pt idx="3">
                  <c:v>2014월9월</c:v>
                </c:pt>
                <c:pt idx="4">
                  <c:v>2014월10월</c:v>
                </c:pt>
                <c:pt idx="5">
                  <c:v>2014월11월</c:v>
                </c:pt>
                <c:pt idx="6">
                  <c:v>2014월12월</c:v>
                </c:pt>
                <c:pt idx="7">
                  <c:v>2015년 1월</c:v>
                </c:pt>
                <c:pt idx="8">
                  <c:v>2015년 2월</c:v>
                </c:pt>
                <c:pt idx="9">
                  <c:v>2015년 3월</c:v>
                </c:pt>
                <c:pt idx="10">
                  <c:v>2015년 4월</c:v>
                </c:pt>
                <c:pt idx="11">
                  <c:v>2015년 5월</c:v>
                </c:pt>
              </c:strCache>
            </c:strRef>
          </c:cat>
          <c:val>
            <c:numRef>
              <c:f>'Sheet2 (3)'!$C$13:$N$13</c:f>
              <c:numCache>
                <c:formatCode>0.00%</c:formatCode>
                <c:ptCount val="12"/>
                <c:pt idx="0">
                  <c:v>4.8088606601912401E-2</c:v>
                </c:pt>
                <c:pt idx="1">
                  <c:v>4.7812442436413097E-2</c:v>
                </c:pt>
                <c:pt idx="2">
                  <c:v>4.86398223116523E-2</c:v>
                </c:pt>
                <c:pt idx="3">
                  <c:v>4.5836272213562602E-2</c:v>
                </c:pt>
                <c:pt idx="4">
                  <c:v>4.5330960576423898E-2</c:v>
                </c:pt>
                <c:pt idx="5">
                  <c:v>4.5386769599056201E-2</c:v>
                </c:pt>
                <c:pt idx="6">
                  <c:v>4.60901759268749E-2</c:v>
                </c:pt>
                <c:pt idx="7">
                  <c:v>5.39357882092154E-2</c:v>
                </c:pt>
                <c:pt idx="8">
                  <c:v>5.38727612888747E-2</c:v>
                </c:pt>
                <c:pt idx="9">
                  <c:v>5.0494061138504701E-2</c:v>
                </c:pt>
                <c:pt idx="10">
                  <c:v>5.0402094526930702E-2</c:v>
                </c:pt>
                <c:pt idx="11">
                  <c:v>5.0897420207529999E-2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253-4148-B29B-9A5A028573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56060704"/>
        <c:axId val="-1156027360"/>
      </c:lineChart>
      <c:catAx>
        <c:axId val="-1156060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6027360"/>
        <c:crosses val="autoZero"/>
        <c:auto val="1"/>
        <c:lblAlgn val="ctr"/>
        <c:lblOffset val="100"/>
        <c:noMultiLvlLbl val="0"/>
      </c:catAx>
      <c:valAx>
        <c:axId val="-1156027360"/>
        <c:scaling>
          <c:orientation val="minMax"/>
          <c:min val="0.0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606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도시락 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strRef>
              <c:f>Sheet1!$E$3:$E$34</c:f>
              <c:strCache>
                <c:ptCount val="32"/>
                <c:pt idx="0">
                  <c:v>1월 15년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  <c:pt idx="12">
                  <c:v>1월 16년</c:v>
                </c:pt>
                <c:pt idx="13">
                  <c:v>2월</c:v>
                </c:pt>
                <c:pt idx="14">
                  <c:v>3월</c:v>
                </c:pt>
                <c:pt idx="15">
                  <c:v>4월</c:v>
                </c:pt>
                <c:pt idx="16">
                  <c:v>5월</c:v>
                </c:pt>
                <c:pt idx="17">
                  <c:v>6월</c:v>
                </c:pt>
                <c:pt idx="18">
                  <c:v>7월</c:v>
                </c:pt>
                <c:pt idx="19">
                  <c:v>8월</c:v>
                </c:pt>
                <c:pt idx="20">
                  <c:v>9월</c:v>
                </c:pt>
                <c:pt idx="21">
                  <c:v>10월</c:v>
                </c:pt>
                <c:pt idx="22">
                  <c:v>11월</c:v>
                </c:pt>
                <c:pt idx="23">
                  <c:v>12월</c:v>
                </c:pt>
                <c:pt idx="24">
                  <c:v>1월 17년</c:v>
                </c:pt>
                <c:pt idx="25">
                  <c:v>2월</c:v>
                </c:pt>
                <c:pt idx="26">
                  <c:v>3월</c:v>
                </c:pt>
                <c:pt idx="27">
                  <c:v>4월</c:v>
                </c:pt>
                <c:pt idx="28">
                  <c:v>5월</c:v>
                </c:pt>
                <c:pt idx="29">
                  <c:v>6월</c:v>
                </c:pt>
                <c:pt idx="30">
                  <c:v>7월</c:v>
                </c:pt>
                <c:pt idx="31">
                  <c:v>8월</c:v>
                </c:pt>
              </c:strCache>
            </c:strRef>
          </c:cat>
          <c:val>
            <c:numRef>
              <c:f>Sheet1!$F$3:$F$34</c:f>
              <c:numCache>
                <c:formatCode>General</c:formatCode>
                <c:ptCount val="32"/>
                <c:pt idx="0">
                  <c:v>248</c:v>
                </c:pt>
                <c:pt idx="1">
                  <c:v>174</c:v>
                </c:pt>
                <c:pt idx="2">
                  <c:v>282</c:v>
                </c:pt>
                <c:pt idx="3">
                  <c:v>304</c:v>
                </c:pt>
                <c:pt idx="4">
                  <c:v>215</c:v>
                </c:pt>
                <c:pt idx="5">
                  <c:v>238</c:v>
                </c:pt>
                <c:pt idx="6">
                  <c:v>288</c:v>
                </c:pt>
                <c:pt idx="7">
                  <c:v>269</c:v>
                </c:pt>
                <c:pt idx="8">
                  <c:v>212</c:v>
                </c:pt>
                <c:pt idx="9">
                  <c:v>240</c:v>
                </c:pt>
                <c:pt idx="10">
                  <c:v>290</c:v>
                </c:pt>
                <c:pt idx="11">
                  <c:v>506</c:v>
                </c:pt>
                <c:pt idx="12">
                  <c:v>520</c:v>
                </c:pt>
                <c:pt idx="13">
                  <c:v>418</c:v>
                </c:pt>
                <c:pt idx="14">
                  <c:v>450</c:v>
                </c:pt>
                <c:pt idx="15">
                  <c:v>542</c:v>
                </c:pt>
                <c:pt idx="16">
                  <c:v>527</c:v>
                </c:pt>
                <c:pt idx="17">
                  <c:v>481</c:v>
                </c:pt>
                <c:pt idx="18">
                  <c:v>486</c:v>
                </c:pt>
                <c:pt idx="19">
                  <c:v>495</c:v>
                </c:pt>
                <c:pt idx="20">
                  <c:v>424</c:v>
                </c:pt>
                <c:pt idx="21">
                  <c:v>472</c:v>
                </c:pt>
                <c:pt idx="22">
                  <c:v>452</c:v>
                </c:pt>
                <c:pt idx="23">
                  <c:v>467</c:v>
                </c:pt>
                <c:pt idx="24">
                  <c:v>355</c:v>
                </c:pt>
                <c:pt idx="25">
                  <c:v>308</c:v>
                </c:pt>
                <c:pt idx="26">
                  <c:v>293</c:v>
                </c:pt>
                <c:pt idx="27">
                  <c:v>354</c:v>
                </c:pt>
                <c:pt idx="28">
                  <c:v>354</c:v>
                </c:pt>
                <c:pt idx="29">
                  <c:v>357</c:v>
                </c:pt>
                <c:pt idx="30">
                  <c:v>406</c:v>
                </c:pt>
                <c:pt idx="31">
                  <c:v>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8C-394B-8443-7CCB616748AD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갈아만든배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Sheet1!$E$3:$E$34</c:f>
              <c:strCache>
                <c:ptCount val="32"/>
                <c:pt idx="0">
                  <c:v>1월 15년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  <c:pt idx="12">
                  <c:v>1월 16년</c:v>
                </c:pt>
                <c:pt idx="13">
                  <c:v>2월</c:v>
                </c:pt>
                <c:pt idx="14">
                  <c:v>3월</c:v>
                </c:pt>
                <c:pt idx="15">
                  <c:v>4월</c:v>
                </c:pt>
                <c:pt idx="16">
                  <c:v>5월</c:v>
                </c:pt>
                <c:pt idx="17">
                  <c:v>6월</c:v>
                </c:pt>
                <c:pt idx="18">
                  <c:v>7월</c:v>
                </c:pt>
                <c:pt idx="19">
                  <c:v>8월</c:v>
                </c:pt>
                <c:pt idx="20">
                  <c:v>9월</c:v>
                </c:pt>
                <c:pt idx="21">
                  <c:v>10월</c:v>
                </c:pt>
                <c:pt idx="22">
                  <c:v>11월</c:v>
                </c:pt>
                <c:pt idx="23">
                  <c:v>12월</c:v>
                </c:pt>
                <c:pt idx="24">
                  <c:v>1월 17년</c:v>
                </c:pt>
                <c:pt idx="25">
                  <c:v>2월</c:v>
                </c:pt>
                <c:pt idx="26">
                  <c:v>3월</c:v>
                </c:pt>
                <c:pt idx="27">
                  <c:v>4월</c:v>
                </c:pt>
                <c:pt idx="28">
                  <c:v>5월</c:v>
                </c:pt>
                <c:pt idx="29">
                  <c:v>6월</c:v>
                </c:pt>
                <c:pt idx="30">
                  <c:v>7월</c:v>
                </c:pt>
                <c:pt idx="31">
                  <c:v>8월</c:v>
                </c:pt>
              </c:strCache>
            </c:strRef>
          </c:cat>
          <c:val>
            <c:numRef>
              <c:f>Sheet1!$G$3:$G$34</c:f>
              <c:numCache>
                <c:formatCode>General</c:formatCode>
                <c:ptCount val="32"/>
                <c:pt idx="0">
                  <c:v>163</c:v>
                </c:pt>
                <c:pt idx="1">
                  <c:v>146</c:v>
                </c:pt>
                <c:pt idx="2">
                  <c:v>178</c:v>
                </c:pt>
                <c:pt idx="3">
                  <c:v>209</c:v>
                </c:pt>
                <c:pt idx="4">
                  <c:v>234</c:v>
                </c:pt>
                <c:pt idx="5">
                  <c:v>287</c:v>
                </c:pt>
                <c:pt idx="6">
                  <c:v>215</c:v>
                </c:pt>
                <c:pt idx="7">
                  <c:v>263</c:v>
                </c:pt>
                <c:pt idx="8">
                  <c:v>247</c:v>
                </c:pt>
                <c:pt idx="9">
                  <c:v>220</c:v>
                </c:pt>
                <c:pt idx="10">
                  <c:v>179</c:v>
                </c:pt>
                <c:pt idx="11">
                  <c:v>512</c:v>
                </c:pt>
                <c:pt idx="12">
                  <c:v>210</c:v>
                </c:pt>
                <c:pt idx="13">
                  <c:v>155</c:v>
                </c:pt>
                <c:pt idx="14">
                  <c:v>203</c:v>
                </c:pt>
                <c:pt idx="15">
                  <c:v>242</c:v>
                </c:pt>
                <c:pt idx="16">
                  <c:v>293</c:v>
                </c:pt>
                <c:pt idx="17">
                  <c:v>244</c:v>
                </c:pt>
                <c:pt idx="18">
                  <c:v>244</c:v>
                </c:pt>
                <c:pt idx="19">
                  <c:v>275</c:v>
                </c:pt>
                <c:pt idx="20">
                  <c:v>299</c:v>
                </c:pt>
                <c:pt idx="21">
                  <c:v>272</c:v>
                </c:pt>
                <c:pt idx="22">
                  <c:v>254</c:v>
                </c:pt>
                <c:pt idx="23">
                  <c:v>211</c:v>
                </c:pt>
                <c:pt idx="24">
                  <c:v>186</c:v>
                </c:pt>
                <c:pt idx="25">
                  <c:v>222</c:v>
                </c:pt>
                <c:pt idx="26">
                  <c:v>482</c:v>
                </c:pt>
                <c:pt idx="27">
                  <c:v>582</c:v>
                </c:pt>
                <c:pt idx="28">
                  <c:v>492</c:v>
                </c:pt>
                <c:pt idx="29">
                  <c:v>633</c:v>
                </c:pt>
                <c:pt idx="30">
                  <c:v>596</c:v>
                </c:pt>
                <c:pt idx="31">
                  <c:v>475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8C-394B-8443-7CCB616748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55989280"/>
        <c:axId val="-1155986800"/>
      </c:lineChart>
      <c:catAx>
        <c:axId val="-1155989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defRPr>
            </a:pPr>
            <a:endParaRPr lang="ko-Kore-KR"/>
          </a:p>
        </c:txPr>
        <c:crossAx val="-1155986800"/>
        <c:crosses val="autoZero"/>
        <c:auto val="1"/>
        <c:lblAlgn val="ctr"/>
        <c:lblOffset val="100"/>
        <c:noMultiLvlLbl val="0"/>
      </c:catAx>
      <c:valAx>
        <c:axId val="-115598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defRPr>
            </a:pPr>
            <a:endParaRPr lang="ko-Kore-KR"/>
          </a:p>
        </c:txPr>
        <c:crossAx val="-1155989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9238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6FE8-43BC-8D26-A8C37E26913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E8-43BC-8D26-A8C37E26913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FE8-43BC-8D26-A8C37E26913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E8-43BC-8D26-A8C37E26913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FE8-43BC-8D26-A8C37E26913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FE8-43BC-8D26-A8C37E26913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FE8-43BC-8D26-A8C37E26913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FE8-43BC-8D26-A8C37E26913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FE8-43BC-8D26-A8C37E26913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FE8-43BC-8D26-A8C37E26913E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FE8-43BC-8D26-A8C37E26913E}"/>
              </c:ext>
            </c:extLst>
          </c:dPt>
          <c:dPt>
            <c:idx val="11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FE8-43BC-8D26-A8C37E26913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70" panose="02000503000000000000" pitchFamily="2" charset="-127"/>
                    <a:ea typeface="Yoon윤고딕 770" panose="02000503000000000000" pitchFamily="2" charset="-127"/>
                    <a:cs typeface="+mn-cs"/>
                  </a:defRPr>
                </a:pPr>
                <a:endParaRPr lang="ko-Kore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Sheet7!$H$3:$H$14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Sheet7!$I$3:$I$14</c:f>
              <c:numCache>
                <c:formatCode>_(* #,##0_);_(* \(#,##0\);_(* "-"_);_(@_)</c:formatCode>
                <c:ptCount val="12"/>
                <c:pt idx="0">
                  <c:v>96</c:v>
                </c:pt>
                <c:pt idx="1">
                  <c:v>90</c:v>
                </c:pt>
                <c:pt idx="2">
                  <c:v>154.3333333333334</c:v>
                </c:pt>
                <c:pt idx="3">
                  <c:v>147</c:v>
                </c:pt>
                <c:pt idx="4">
                  <c:v>133</c:v>
                </c:pt>
                <c:pt idx="5">
                  <c:v>106</c:v>
                </c:pt>
                <c:pt idx="6">
                  <c:v>90</c:v>
                </c:pt>
                <c:pt idx="7">
                  <c:v>109.3333333333333</c:v>
                </c:pt>
                <c:pt idx="8">
                  <c:v>140.5</c:v>
                </c:pt>
                <c:pt idx="9">
                  <c:v>129.5</c:v>
                </c:pt>
                <c:pt idx="10">
                  <c:v>118</c:v>
                </c:pt>
                <c:pt idx="11">
                  <c:v>146.5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FE8-43BC-8D26-A8C37E26913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1157025744"/>
        <c:axId val="-1157023680"/>
      </c:barChart>
      <c:catAx>
        <c:axId val="-115702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7023680"/>
        <c:crosses val="autoZero"/>
        <c:auto val="1"/>
        <c:lblAlgn val="ctr"/>
        <c:lblOffset val="100"/>
        <c:noMultiLvlLbl val="0"/>
      </c:catAx>
      <c:valAx>
        <c:axId val="-1157023680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702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Sheet2!$F$2</c:f>
              <c:strCache>
                <c:ptCount val="1"/>
                <c:pt idx="0">
                  <c:v>매출액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44450">
                <a:solidFill>
                  <a:srgbClr val="002060"/>
                </a:solidFill>
              </a:ln>
              <a:effectLst/>
            </c:spPr>
          </c:marker>
          <c:dLbls>
            <c:dLbl>
              <c:idx val="19"/>
              <c:layout>
                <c:manualLayout>
                  <c:x val="-1.4279124359415E-2"/>
                  <c:y val="-4.50059588497122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D25-40BE-A78E-AC35ED7019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Sheet2!$E$3:$E$26</c:f>
              <c:strCache>
                <c:ptCount val="24"/>
                <c:pt idx="0">
                  <c:v>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  <c:pt idx="18">
                  <c:v>0시</c:v>
                </c:pt>
                <c:pt idx="19">
                  <c:v>1시</c:v>
                </c:pt>
                <c:pt idx="20">
                  <c:v>2시</c:v>
                </c:pt>
                <c:pt idx="21">
                  <c:v>3시</c:v>
                </c:pt>
                <c:pt idx="22">
                  <c:v>4시</c:v>
                </c:pt>
                <c:pt idx="23">
                  <c:v>5시</c:v>
                </c:pt>
              </c:strCache>
            </c:strRef>
          </c:cat>
          <c:val>
            <c:numRef>
              <c:f>Sheet2!$F$3:$F$26</c:f>
              <c:numCache>
                <c:formatCode>#,##0,\ </c:formatCode>
                <c:ptCount val="24"/>
                <c:pt idx="0">
                  <c:v>29081.35662898251</c:v>
                </c:pt>
                <c:pt idx="1">
                  <c:v>36010.873586844813</c:v>
                </c:pt>
                <c:pt idx="2">
                  <c:v>48438.663926002017</c:v>
                </c:pt>
                <c:pt idx="3">
                  <c:v>48646.197327851973</c:v>
                </c:pt>
                <c:pt idx="4">
                  <c:v>46200.462487153127</c:v>
                </c:pt>
                <c:pt idx="5">
                  <c:v>44861.531346351483</c:v>
                </c:pt>
                <c:pt idx="6">
                  <c:v>59976.279547790327</c:v>
                </c:pt>
                <c:pt idx="7">
                  <c:v>63502.702980472757</c:v>
                </c:pt>
                <c:pt idx="8">
                  <c:v>59969.403905447078</c:v>
                </c:pt>
                <c:pt idx="9">
                  <c:v>62263.843782117117</c:v>
                </c:pt>
                <c:pt idx="10">
                  <c:v>67999.856115107934</c:v>
                </c:pt>
                <c:pt idx="11">
                  <c:v>78011.942446043075</c:v>
                </c:pt>
                <c:pt idx="12">
                  <c:v>104588.8078108942</c:v>
                </c:pt>
                <c:pt idx="13">
                  <c:v>110018.7255909558</c:v>
                </c:pt>
                <c:pt idx="14">
                  <c:v>124236.46454265161</c:v>
                </c:pt>
                <c:pt idx="15">
                  <c:v>138739.82528263101</c:v>
                </c:pt>
                <c:pt idx="16">
                  <c:v>152283.87461459401</c:v>
                </c:pt>
                <c:pt idx="17">
                  <c:v>154415.71428571429</c:v>
                </c:pt>
                <c:pt idx="18">
                  <c:v>131170.99691675231</c:v>
                </c:pt>
                <c:pt idx="19">
                  <c:v>101757.69784172659</c:v>
                </c:pt>
                <c:pt idx="20">
                  <c:v>78225.118191161353</c:v>
                </c:pt>
                <c:pt idx="21">
                  <c:v>57207.636176772867</c:v>
                </c:pt>
                <c:pt idx="22">
                  <c:v>40104.388489208643</c:v>
                </c:pt>
                <c:pt idx="23">
                  <c:v>31517.05035971223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25-40BE-A78E-AC35ED7019D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156454592"/>
        <c:axId val="-115645227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Sheet2!$E$2</c15:sqref>
                        </c15:formulaRef>
                      </c:ext>
                    </c:extLst>
                    <c:strCache>
                      <c:ptCount val="1"/>
                      <c:pt idx="0">
                        <c:v>판매시간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ore-K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Sheet2!$E$3:$E$26</c15:sqref>
                        </c15:formulaRef>
                      </c:ext>
                    </c:extLst>
                    <c:strCache>
                      <c:ptCount val="24"/>
                      <c:pt idx="0">
                        <c:v>6시</c:v>
                      </c:pt>
                      <c:pt idx="1">
                        <c:v>7시</c:v>
                      </c:pt>
                      <c:pt idx="2">
                        <c:v>8시</c:v>
                      </c:pt>
                      <c:pt idx="3">
                        <c:v>9시</c:v>
                      </c:pt>
                      <c:pt idx="4">
                        <c:v>10시</c:v>
                      </c:pt>
                      <c:pt idx="5">
                        <c:v>11시</c:v>
                      </c:pt>
                      <c:pt idx="6">
                        <c:v>12시</c:v>
                      </c:pt>
                      <c:pt idx="7">
                        <c:v>13시</c:v>
                      </c:pt>
                      <c:pt idx="8">
                        <c:v>14시</c:v>
                      </c:pt>
                      <c:pt idx="9">
                        <c:v>15시</c:v>
                      </c:pt>
                      <c:pt idx="10">
                        <c:v>16시</c:v>
                      </c:pt>
                      <c:pt idx="11">
                        <c:v>17시</c:v>
                      </c:pt>
                      <c:pt idx="12">
                        <c:v>18시</c:v>
                      </c:pt>
                      <c:pt idx="13">
                        <c:v>19시</c:v>
                      </c:pt>
                      <c:pt idx="14">
                        <c:v>20시</c:v>
                      </c:pt>
                      <c:pt idx="15">
                        <c:v>21시</c:v>
                      </c:pt>
                      <c:pt idx="16">
                        <c:v>22시</c:v>
                      </c:pt>
                      <c:pt idx="17">
                        <c:v>23시</c:v>
                      </c:pt>
                      <c:pt idx="18">
                        <c:v>0시</c:v>
                      </c:pt>
                      <c:pt idx="19">
                        <c:v>1시</c:v>
                      </c:pt>
                      <c:pt idx="20">
                        <c:v>2시</c:v>
                      </c:pt>
                      <c:pt idx="21">
                        <c:v>3시</c:v>
                      </c:pt>
                      <c:pt idx="22">
                        <c:v>4시</c:v>
                      </c:pt>
                      <c:pt idx="23">
                        <c:v>5시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Sheet2!$E$3:$E$26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8D25-40BE-A78E-AC35ED7019DA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2"/>
          <c:order val="2"/>
          <c:tx>
            <c:strRef>
              <c:f>Sheet2!$G$2</c:f>
              <c:strCache>
                <c:ptCount val="1"/>
                <c:pt idx="0">
                  <c:v>방문객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44450">
                <a:solidFill>
                  <a:srgbClr val="C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Sheet2!$E$3:$E$26</c:f>
              <c:strCache>
                <c:ptCount val="24"/>
                <c:pt idx="0">
                  <c:v>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  <c:pt idx="18">
                  <c:v>0시</c:v>
                </c:pt>
                <c:pt idx="19">
                  <c:v>1시</c:v>
                </c:pt>
                <c:pt idx="20">
                  <c:v>2시</c:v>
                </c:pt>
                <c:pt idx="21">
                  <c:v>3시</c:v>
                </c:pt>
                <c:pt idx="22">
                  <c:v>4시</c:v>
                </c:pt>
                <c:pt idx="23">
                  <c:v>5시</c:v>
                </c:pt>
              </c:strCache>
            </c:strRef>
          </c:cat>
          <c:val>
            <c:numRef>
              <c:f>Sheet2!$G$3:$G$26</c:f>
              <c:numCache>
                <c:formatCode>_(* #,##0_);_(* \(#,##0\);_(* "-"_);_(@_)</c:formatCode>
                <c:ptCount val="24"/>
                <c:pt idx="0">
                  <c:v>10.896197327852001</c:v>
                </c:pt>
                <c:pt idx="1">
                  <c:v>13.092497430626929</c:v>
                </c:pt>
                <c:pt idx="2">
                  <c:v>19.278520041109921</c:v>
                </c:pt>
                <c:pt idx="3">
                  <c:v>18.126413155190129</c:v>
                </c:pt>
                <c:pt idx="4">
                  <c:v>17.693730729701951</c:v>
                </c:pt>
                <c:pt idx="5">
                  <c:v>17.06269270298047</c:v>
                </c:pt>
                <c:pt idx="6">
                  <c:v>24.122302158273371</c:v>
                </c:pt>
                <c:pt idx="7">
                  <c:v>25.42446043165468</c:v>
                </c:pt>
                <c:pt idx="8">
                  <c:v>22.238437821171619</c:v>
                </c:pt>
                <c:pt idx="9">
                  <c:v>23.232271325796511</c:v>
                </c:pt>
                <c:pt idx="10">
                  <c:v>25.097636176772859</c:v>
                </c:pt>
                <c:pt idx="11">
                  <c:v>28.345323741007181</c:v>
                </c:pt>
                <c:pt idx="12">
                  <c:v>39.073997944501549</c:v>
                </c:pt>
                <c:pt idx="13">
                  <c:v>37.671120246659832</c:v>
                </c:pt>
                <c:pt idx="14">
                  <c:v>41.668036998972262</c:v>
                </c:pt>
                <c:pt idx="15">
                  <c:v>48.359712230215841</c:v>
                </c:pt>
                <c:pt idx="16">
                  <c:v>52.914696813977343</c:v>
                </c:pt>
                <c:pt idx="17">
                  <c:v>54.165467625899282</c:v>
                </c:pt>
                <c:pt idx="18">
                  <c:v>45.655704008222003</c:v>
                </c:pt>
                <c:pt idx="19">
                  <c:v>35.941418293936273</c:v>
                </c:pt>
                <c:pt idx="20">
                  <c:v>27.799588900308329</c:v>
                </c:pt>
                <c:pt idx="21">
                  <c:v>20.58890030832476</c:v>
                </c:pt>
                <c:pt idx="22">
                  <c:v>14.077081192189111</c:v>
                </c:pt>
                <c:pt idx="23">
                  <c:v>11.682425488180879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25-40BE-A78E-AC35ED7019D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156447632"/>
        <c:axId val="-1156449952"/>
      </c:lineChart>
      <c:catAx>
        <c:axId val="-115645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6452272"/>
        <c:crosses val="autoZero"/>
        <c:auto val="1"/>
        <c:lblAlgn val="ctr"/>
        <c:lblOffset val="100"/>
        <c:noMultiLvlLbl val="0"/>
      </c:catAx>
      <c:valAx>
        <c:axId val="-115645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,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6454592"/>
        <c:crosses val="autoZero"/>
        <c:crossBetween val="between"/>
      </c:valAx>
      <c:valAx>
        <c:axId val="-1156449952"/>
        <c:scaling>
          <c:orientation val="minMax"/>
          <c:max val="200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6447632"/>
        <c:crosses val="max"/>
        <c:crossBetween val="between"/>
      </c:valAx>
      <c:catAx>
        <c:axId val="-1156447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1564499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월요일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Sheet1!$D$3:$E$3</c:f>
              <c:numCache>
                <c:formatCode>0.00%</c:formatCode>
                <c:ptCount val="2"/>
                <c:pt idx="0">
                  <c:v>0.13855421686746999</c:v>
                </c:pt>
                <c:pt idx="1">
                  <c:v>0.14236730942575901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D6-4A01-B3CB-A50C266676DD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화요일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7.0893741483174301E-17"/>
                  <c:y val="-6.253908692933110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D6-4A01-B3CB-A50C266676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Sheet1!$D$4:$E$4</c:f>
              <c:numCache>
                <c:formatCode>0.00%</c:formatCode>
                <c:ptCount val="2"/>
                <c:pt idx="0">
                  <c:v>0.118710134656272</c:v>
                </c:pt>
                <c:pt idx="1">
                  <c:v>0.14570777143463101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D6-4A01-B3CB-A50C266676DD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수요일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"/>
                  <c:y val="-1.8761726078799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FD6-4A01-B3CB-A50C266676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Sheet1!$D$5:$E$5</c:f>
              <c:numCache>
                <c:formatCode>0.00%</c:formatCode>
                <c:ptCount val="2"/>
                <c:pt idx="0">
                  <c:v>0.108433734939759</c:v>
                </c:pt>
                <c:pt idx="1">
                  <c:v>0.14646777072765499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D6-4A01-B3CB-A50C266676DD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목요일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Sheet1!$D$6:$E$6</c:f>
              <c:numCache>
                <c:formatCode>0.00%</c:formatCode>
                <c:ptCount val="2"/>
                <c:pt idx="0">
                  <c:v>0.133238837703756</c:v>
                </c:pt>
                <c:pt idx="1">
                  <c:v>0.14432916806589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D6-4A01-B3CB-A50C266676DD}"/>
            </c:ext>
          </c:extLst>
        </c:ser>
        <c:ser>
          <c:idx val="4"/>
          <c:order val="4"/>
          <c:tx>
            <c:strRef>
              <c:f>Sheet1!$A$7</c:f>
              <c:strCache>
                <c:ptCount val="1"/>
                <c:pt idx="0">
                  <c:v>금요일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Sheet1!$D$7:$E$7</c:f>
              <c:numCache>
                <c:formatCode>0.00%</c:formatCode>
                <c:ptCount val="2"/>
                <c:pt idx="0">
                  <c:v>0.159815733522325</c:v>
                </c:pt>
                <c:pt idx="1">
                  <c:v>0.13927428904717301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D6-4A01-B3CB-A50C266676DD}"/>
            </c:ext>
          </c:extLst>
        </c:ser>
        <c:ser>
          <c:idx val="5"/>
          <c:order val="5"/>
          <c:tx>
            <c:strRef>
              <c:f>Sheet1!$A$8</c:f>
              <c:strCache>
                <c:ptCount val="1"/>
                <c:pt idx="0">
                  <c:v>토요일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0893741483174301E-17"/>
                  <c:y val="-1.5634771732332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FD6-4A01-B3CB-A50C266676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Sheet1!$D$8:$E$8</c:f>
              <c:numCache>
                <c:formatCode>0.00%</c:formatCode>
                <c:ptCount val="2"/>
                <c:pt idx="0">
                  <c:v>0.16442239546421</c:v>
                </c:pt>
                <c:pt idx="1">
                  <c:v>0.14358684317503001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D6-4A01-B3CB-A50C266676DD}"/>
            </c:ext>
          </c:extLst>
        </c:ser>
        <c:ser>
          <c:idx val="6"/>
          <c:order val="6"/>
          <c:tx>
            <c:strRef>
              <c:f>Sheet1!$A$9</c:f>
              <c:strCache>
                <c:ptCount val="1"/>
                <c:pt idx="0">
                  <c:v>일요일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ko-KR" altLang="en-US"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Sheet1!$D$2:$E$2</c:f>
              <c:strCache>
                <c:ptCount val="2"/>
                <c:pt idx="0">
                  <c:v>폐기비율</c:v>
                </c:pt>
                <c:pt idx="1">
                  <c:v>발주비율</c:v>
                </c:pt>
              </c:strCache>
            </c:strRef>
          </c:cat>
          <c:val>
            <c:numRef>
              <c:f>Sheet1!$D$9:$E$9</c:f>
              <c:numCache>
                <c:formatCode>0.00%</c:formatCode>
                <c:ptCount val="2"/>
                <c:pt idx="0">
                  <c:v>0.176824946846208</c:v>
                </c:pt>
                <c:pt idx="1">
                  <c:v>0.138266848123862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FD6-4A01-B3CB-A50C266676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154213792"/>
        <c:axId val="-1154211040"/>
      </c:barChart>
      <c:catAx>
        <c:axId val="-115421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-1154211040"/>
        <c:crosses val="autoZero"/>
        <c:auto val="1"/>
        <c:lblAlgn val="ctr"/>
        <c:lblOffset val="100"/>
        <c:noMultiLvlLbl val="0"/>
      </c:catAx>
      <c:valAx>
        <c:axId val="-1154211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421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defRPr>
          </a:pPr>
          <a:endParaRPr lang="ko-Kore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Sheet2!$F$2</c:f>
              <c:strCache>
                <c:ptCount val="1"/>
                <c:pt idx="0">
                  <c:v>매출액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2060"/>
              </a:solidFill>
              <a:ln w="44450">
                <a:solidFill>
                  <a:srgbClr val="002060"/>
                </a:solidFill>
              </a:ln>
              <a:effectLst/>
            </c:spPr>
          </c:marker>
          <c:dLbls>
            <c:dLbl>
              <c:idx val="19"/>
              <c:layout>
                <c:manualLayout>
                  <c:x val="-1.4279124359415E-2"/>
                  <c:y val="-4.50059588497122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D25-40BE-A78E-AC35ED7019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Sheet2!$E$3:$E$26</c:f>
              <c:strCache>
                <c:ptCount val="24"/>
                <c:pt idx="0">
                  <c:v>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  <c:pt idx="18">
                  <c:v>0시</c:v>
                </c:pt>
                <c:pt idx="19">
                  <c:v>1시</c:v>
                </c:pt>
                <c:pt idx="20">
                  <c:v>2시</c:v>
                </c:pt>
                <c:pt idx="21">
                  <c:v>3시</c:v>
                </c:pt>
                <c:pt idx="22">
                  <c:v>4시</c:v>
                </c:pt>
                <c:pt idx="23">
                  <c:v>5시</c:v>
                </c:pt>
              </c:strCache>
            </c:strRef>
          </c:cat>
          <c:val>
            <c:numRef>
              <c:f>Sheet2!$F$3:$F$26</c:f>
              <c:numCache>
                <c:formatCode>#,##0,\ </c:formatCode>
                <c:ptCount val="24"/>
                <c:pt idx="0">
                  <c:v>29081.35662898251</c:v>
                </c:pt>
                <c:pt idx="1">
                  <c:v>36010.873586844813</c:v>
                </c:pt>
                <c:pt idx="2">
                  <c:v>48438.663926002017</c:v>
                </c:pt>
                <c:pt idx="3">
                  <c:v>48646.197327851973</c:v>
                </c:pt>
                <c:pt idx="4">
                  <c:v>46200.462487153127</c:v>
                </c:pt>
                <c:pt idx="5">
                  <c:v>44861.531346351483</c:v>
                </c:pt>
                <c:pt idx="6">
                  <c:v>59976.279547790327</c:v>
                </c:pt>
                <c:pt idx="7">
                  <c:v>63502.702980472757</c:v>
                </c:pt>
                <c:pt idx="8">
                  <c:v>59969.403905447078</c:v>
                </c:pt>
                <c:pt idx="9">
                  <c:v>62263.843782117117</c:v>
                </c:pt>
                <c:pt idx="10">
                  <c:v>67999.856115107934</c:v>
                </c:pt>
                <c:pt idx="11">
                  <c:v>78011.942446043075</c:v>
                </c:pt>
                <c:pt idx="12">
                  <c:v>104588.8078108942</c:v>
                </c:pt>
                <c:pt idx="13">
                  <c:v>110018.7255909558</c:v>
                </c:pt>
                <c:pt idx="14">
                  <c:v>124236.46454265161</c:v>
                </c:pt>
                <c:pt idx="15">
                  <c:v>138739.82528263101</c:v>
                </c:pt>
                <c:pt idx="16">
                  <c:v>152283.87461459401</c:v>
                </c:pt>
                <c:pt idx="17">
                  <c:v>154415.71428571429</c:v>
                </c:pt>
                <c:pt idx="18">
                  <c:v>131170.99691675231</c:v>
                </c:pt>
                <c:pt idx="19">
                  <c:v>101757.69784172659</c:v>
                </c:pt>
                <c:pt idx="20">
                  <c:v>78225.118191161353</c:v>
                </c:pt>
                <c:pt idx="21">
                  <c:v>57207.636176772867</c:v>
                </c:pt>
                <c:pt idx="22">
                  <c:v>40104.388489208643</c:v>
                </c:pt>
                <c:pt idx="23">
                  <c:v>31517.05035971223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25-40BE-A78E-AC35ED7019D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155173872"/>
        <c:axId val="-115517112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Sheet2!$E$2</c15:sqref>
                        </c15:formulaRef>
                      </c:ext>
                    </c:extLst>
                    <c:strCache>
                      <c:ptCount val="1"/>
                      <c:pt idx="0">
                        <c:v>판매시간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ore-KR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Sheet2!$E$3:$E$26</c15:sqref>
                        </c15:formulaRef>
                      </c:ext>
                    </c:extLst>
                    <c:strCache>
                      <c:ptCount val="24"/>
                      <c:pt idx="0">
                        <c:v>6시</c:v>
                      </c:pt>
                      <c:pt idx="1">
                        <c:v>7시</c:v>
                      </c:pt>
                      <c:pt idx="2">
                        <c:v>8시</c:v>
                      </c:pt>
                      <c:pt idx="3">
                        <c:v>9시</c:v>
                      </c:pt>
                      <c:pt idx="4">
                        <c:v>10시</c:v>
                      </c:pt>
                      <c:pt idx="5">
                        <c:v>11시</c:v>
                      </c:pt>
                      <c:pt idx="6">
                        <c:v>12시</c:v>
                      </c:pt>
                      <c:pt idx="7">
                        <c:v>13시</c:v>
                      </c:pt>
                      <c:pt idx="8">
                        <c:v>14시</c:v>
                      </c:pt>
                      <c:pt idx="9">
                        <c:v>15시</c:v>
                      </c:pt>
                      <c:pt idx="10">
                        <c:v>16시</c:v>
                      </c:pt>
                      <c:pt idx="11">
                        <c:v>17시</c:v>
                      </c:pt>
                      <c:pt idx="12">
                        <c:v>18시</c:v>
                      </c:pt>
                      <c:pt idx="13">
                        <c:v>19시</c:v>
                      </c:pt>
                      <c:pt idx="14">
                        <c:v>20시</c:v>
                      </c:pt>
                      <c:pt idx="15">
                        <c:v>21시</c:v>
                      </c:pt>
                      <c:pt idx="16">
                        <c:v>22시</c:v>
                      </c:pt>
                      <c:pt idx="17">
                        <c:v>23시</c:v>
                      </c:pt>
                      <c:pt idx="18">
                        <c:v>0시</c:v>
                      </c:pt>
                      <c:pt idx="19">
                        <c:v>1시</c:v>
                      </c:pt>
                      <c:pt idx="20">
                        <c:v>2시</c:v>
                      </c:pt>
                      <c:pt idx="21">
                        <c:v>3시</c:v>
                      </c:pt>
                      <c:pt idx="22">
                        <c:v>4시</c:v>
                      </c:pt>
                      <c:pt idx="23">
                        <c:v>5시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Sheet2!$E$3:$E$26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8D25-40BE-A78E-AC35ED7019DA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2"/>
          <c:order val="2"/>
          <c:tx>
            <c:strRef>
              <c:f>Sheet2!$G$2</c:f>
              <c:strCache>
                <c:ptCount val="1"/>
                <c:pt idx="0">
                  <c:v>방문객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44450">
                <a:solidFill>
                  <a:srgbClr val="C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  <a:cs typeface="+mn-cs"/>
                  </a:defRPr>
                </a:pPr>
                <a:endParaRPr lang="ko-Kore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Sheet2!$E$3:$E$26</c:f>
              <c:strCache>
                <c:ptCount val="24"/>
                <c:pt idx="0">
                  <c:v>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  <c:pt idx="18">
                  <c:v>0시</c:v>
                </c:pt>
                <c:pt idx="19">
                  <c:v>1시</c:v>
                </c:pt>
                <c:pt idx="20">
                  <c:v>2시</c:v>
                </c:pt>
                <c:pt idx="21">
                  <c:v>3시</c:v>
                </c:pt>
                <c:pt idx="22">
                  <c:v>4시</c:v>
                </c:pt>
                <c:pt idx="23">
                  <c:v>5시</c:v>
                </c:pt>
              </c:strCache>
            </c:strRef>
          </c:cat>
          <c:val>
            <c:numRef>
              <c:f>Sheet2!$G$3:$G$26</c:f>
              <c:numCache>
                <c:formatCode>_(* #,##0_);_(* \(#,##0\);_(* "-"_);_(@_)</c:formatCode>
                <c:ptCount val="24"/>
                <c:pt idx="0">
                  <c:v>10.896197327852001</c:v>
                </c:pt>
                <c:pt idx="1">
                  <c:v>13.092497430626929</c:v>
                </c:pt>
                <c:pt idx="2">
                  <c:v>19.278520041109921</c:v>
                </c:pt>
                <c:pt idx="3">
                  <c:v>18.126413155190129</c:v>
                </c:pt>
                <c:pt idx="4">
                  <c:v>17.693730729701951</c:v>
                </c:pt>
                <c:pt idx="5">
                  <c:v>17.06269270298047</c:v>
                </c:pt>
                <c:pt idx="6">
                  <c:v>24.122302158273371</c:v>
                </c:pt>
                <c:pt idx="7">
                  <c:v>25.42446043165468</c:v>
                </c:pt>
                <c:pt idx="8">
                  <c:v>22.238437821171619</c:v>
                </c:pt>
                <c:pt idx="9">
                  <c:v>23.232271325796511</c:v>
                </c:pt>
                <c:pt idx="10">
                  <c:v>25.097636176772859</c:v>
                </c:pt>
                <c:pt idx="11">
                  <c:v>28.345323741007181</c:v>
                </c:pt>
                <c:pt idx="12">
                  <c:v>39.073997944501549</c:v>
                </c:pt>
                <c:pt idx="13">
                  <c:v>37.671120246659832</c:v>
                </c:pt>
                <c:pt idx="14">
                  <c:v>41.668036998972262</c:v>
                </c:pt>
                <c:pt idx="15">
                  <c:v>48.359712230215841</c:v>
                </c:pt>
                <c:pt idx="16">
                  <c:v>52.914696813977343</c:v>
                </c:pt>
                <c:pt idx="17">
                  <c:v>54.165467625899282</c:v>
                </c:pt>
                <c:pt idx="18">
                  <c:v>45.655704008222003</c:v>
                </c:pt>
                <c:pt idx="19">
                  <c:v>35.941418293936273</c:v>
                </c:pt>
                <c:pt idx="20">
                  <c:v>27.799588900308329</c:v>
                </c:pt>
                <c:pt idx="21">
                  <c:v>20.58890030832476</c:v>
                </c:pt>
                <c:pt idx="22">
                  <c:v>14.077081192189111</c:v>
                </c:pt>
                <c:pt idx="23">
                  <c:v>11.682425488180879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25-40BE-A78E-AC35ED7019D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155166160"/>
        <c:axId val="-1155168640"/>
      </c:lineChart>
      <c:catAx>
        <c:axId val="-115517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5171120"/>
        <c:crosses val="autoZero"/>
        <c:auto val="1"/>
        <c:lblAlgn val="ctr"/>
        <c:lblOffset val="100"/>
        <c:noMultiLvlLbl val="0"/>
      </c:catAx>
      <c:valAx>
        <c:axId val="-115517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,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5173872"/>
        <c:crosses val="autoZero"/>
        <c:crossBetween val="between"/>
      </c:valAx>
      <c:valAx>
        <c:axId val="-1155168640"/>
        <c:scaling>
          <c:orientation val="minMax"/>
          <c:max val="200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defRPr>
            </a:pPr>
            <a:endParaRPr lang="ko-Kore-KR"/>
          </a:p>
        </c:txPr>
        <c:crossAx val="-1155166160"/>
        <c:crosses val="max"/>
        <c:crossBetween val="between"/>
      </c:valAx>
      <c:catAx>
        <c:axId val="-11551661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1551686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8F18-E69E-4BDE-8DCC-3305A084DF5A}" type="datetimeFigureOut">
              <a:rPr lang="ko-KR" altLang="en-US" smtClean="0"/>
              <a:pPr/>
              <a:t>2023. 10. 11.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3C098-7ACC-46D8-9689-6216C7F377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2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4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23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560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93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65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( 5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소분류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X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시간당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X 3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X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평균가격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1,800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원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X 22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일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휴일 제외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 X 12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3C098-7ACC-46D8-9689-6216C7F37793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6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_메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51DA49-1FB8-42B7-9D9D-3C85A6907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AACC70-AF8B-41CA-B502-F300632CD82E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65B16A59-E8B8-4616-8A4B-00B3B7CD9279}"/>
              </a:ext>
            </a:extLst>
          </p:cNvPr>
          <p:cNvSpPr/>
          <p:nvPr/>
        </p:nvSpPr>
        <p:spPr>
          <a:xfrm rot="5400000">
            <a:off x="-6698" y="-4806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8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BA751D-20DF-4868-BC0F-BB976C79E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7" r="2595"/>
          <a:stretch/>
        </p:blipFill>
        <p:spPr>
          <a:xfrm>
            <a:off x="0" y="0"/>
            <a:ext cx="8051321" cy="6858000"/>
          </a:xfrm>
          <a:prstGeom prst="rect">
            <a:avLst/>
          </a:prstGeom>
        </p:spPr>
      </p:pic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65B16A59-E8B8-4616-8A4B-00B3B7CD9279}"/>
              </a:ext>
            </a:extLst>
          </p:cNvPr>
          <p:cNvSpPr/>
          <p:nvPr/>
        </p:nvSpPr>
        <p:spPr>
          <a:xfrm rot="5400000">
            <a:off x="-944" y="944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61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테이블, 실내, 사람이(가) 표시된 사진&#10;&#10;높은 신뢰도로 생성된 설명">
            <a:extLst>
              <a:ext uri="{FF2B5EF4-FFF2-40B4-BE49-F238E27FC236}">
                <a16:creationId xmlns:a16="http://schemas.microsoft.com/office/drawing/2014/main" id="{C6FFAD51-3E53-4A2B-A6D2-E4CFED9488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5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2DF79AA-B717-479D-AEEB-995FF997DE58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F89E448B-E442-45C3-893B-076B1F1B3F3B}"/>
              </a:ext>
            </a:extLst>
          </p:cNvPr>
          <p:cNvSpPr/>
          <p:nvPr/>
        </p:nvSpPr>
        <p:spPr>
          <a:xfrm rot="5400000">
            <a:off x="-6698" y="-4806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6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자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EDE948-3A75-4232-AA9A-3767587B0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9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56CFA4-289C-4B6A-9680-CC279695F2AD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B70E1F5-B138-4039-A30A-180C4697235E}"/>
              </a:ext>
            </a:extLst>
          </p:cNvPr>
          <p:cNvSpPr/>
          <p:nvPr/>
        </p:nvSpPr>
        <p:spPr>
          <a:xfrm rot="5400000">
            <a:off x="-6698" y="-4806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83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55923465-C392-4E48-AE77-9A0924D1F0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7D0B6C5-0364-4BC6-B5E7-5F523CB14F9D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8FFD3DF5-6E30-4F51-8BE2-783219C4F5F1}"/>
              </a:ext>
            </a:extLst>
          </p:cNvPr>
          <p:cNvSpPr/>
          <p:nvPr/>
        </p:nvSpPr>
        <p:spPr>
          <a:xfrm rot="5400000">
            <a:off x="-6698" y="-4806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27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내, 테이블이(가) 표시된 사진&#10;&#10;매우 높은 신뢰도로 생성된 설명">
            <a:extLst>
              <a:ext uri="{FF2B5EF4-FFF2-40B4-BE49-F238E27FC236}">
                <a16:creationId xmlns:a16="http://schemas.microsoft.com/office/drawing/2014/main" id="{DC9D7D19-6A0E-4254-87B9-348F084FA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0E4EA76-5F89-4054-954E-70173F679ADE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F0CA495A-4889-4ABC-846E-0989A2A27B1E}"/>
              </a:ext>
            </a:extLst>
          </p:cNvPr>
          <p:cNvSpPr/>
          <p:nvPr/>
        </p:nvSpPr>
        <p:spPr>
          <a:xfrm rot="5400000">
            <a:off x="-6698" y="-4806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54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C51DA49-1FB8-42B7-9D9D-3C85A6907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AACC70-AF8B-41CA-B502-F300632CD82E}"/>
              </a:ext>
            </a:extLst>
          </p:cNvPr>
          <p:cNvSpPr/>
          <p:nvPr userDrawn="1"/>
        </p:nvSpPr>
        <p:spPr>
          <a:xfrm>
            <a:off x="0" y="-575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48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B7B0BFD-4E68-458D-90E3-DBE465955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3773DFA-B962-4C65-B0C5-F4F7E8F9E74F}"/>
              </a:ext>
            </a:extLst>
          </p:cNvPr>
          <p:cNvSpPr/>
          <p:nvPr userDrawn="1"/>
        </p:nvSpPr>
        <p:spPr>
          <a:xfrm rot="5400000">
            <a:off x="-947" y="945"/>
            <a:ext cx="1555200" cy="155331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defRPr>
            </a:lvl1pPr>
          </a:lstStyle>
          <a:p>
            <a:fld id="{D9101B33-B64E-4DC8-B08D-741109593AE9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25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01B33-B64E-4DC8-B08D-741109593A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74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2" r:id="rId2"/>
    <p:sldLayoutId id="2147483689" r:id="rId3"/>
    <p:sldLayoutId id="2147483690" r:id="rId4"/>
    <p:sldLayoutId id="2147483691" r:id="rId5"/>
    <p:sldLayoutId id="2147483693" r:id="rId6"/>
    <p:sldLayoutId id="2147483694" r:id="rId7"/>
    <p:sldLayoutId id="2147483673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A308D38-0E0A-43B3-B096-BF8FF8C94D4F}"/>
              </a:ext>
            </a:extLst>
          </p:cNvPr>
          <p:cNvGrpSpPr/>
          <p:nvPr/>
        </p:nvGrpSpPr>
        <p:grpSpPr>
          <a:xfrm>
            <a:off x="1655060" y="2411054"/>
            <a:ext cx="8574783" cy="1620460"/>
            <a:chOff x="1655060" y="2593436"/>
            <a:chExt cx="8574783" cy="1620460"/>
          </a:xfrm>
        </p:grpSpPr>
        <p:sp>
          <p:nvSpPr>
            <p:cNvPr id="6" name="TextBox 5"/>
            <p:cNvSpPr txBox="1"/>
            <p:nvPr/>
          </p:nvSpPr>
          <p:spPr>
            <a:xfrm>
              <a:off x="1655060" y="2593436"/>
              <a:ext cx="857478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OO </a:t>
              </a:r>
              <a:r>
                <a:rPr lang="ko-KR" altLang="en-US" sz="3200" spc="-150" dirty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편의점</a:t>
              </a:r>
              <a:r>
                <a:rPr lang="en-US" altLang="ko-KR" sz="3200" spc="-150" dirty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,</a:t>
              </a:r>
            </a:p>
            <a:p>
              <a:r>
                <a:rPr lang="ko-KR" altLang="en-US" sz="4200" spc="-150" dirty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현황 파악 및 마케팅 활용 방안 모색</a:t>
              </a:r>
              <a:r>
                <a:rPr lang="en-US" altLang="ko-KR" sz="4200" spc="-150" dirty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.</a:t>
              </a:r>
              <a:endParaRPr lang="ko-KR" altLang="en-US" sz="42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4EAD75-5B69-4ADE-9079-FFC8F39D58D2}"/>
                </a:ext>
              </a:extLst>
            </p:cNvPr>
            <p:cNvSpPr txBox="1"/>
            <p:nvPr/>
          </p:nvSpPr>
          <p:spPr>
            <a:xfrm>
              <a:off x="5388546" y="3875342"/>
              <a:ext cx="14609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spc="-150" dirty="0"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2017.12</a:t>
              </a:r>
              <a:endParaRPr lang="ko-KR" altLang="en-US" sz="1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B3BFD1-CFD7-4F69-95DF-28BF77E40DEA}"/>
              </a:ext>
            </a:extLst>
          </p:cNvPr>
          <p:cNvSpPr/>
          <p:nvPr/>
        </p:nvSpPr>
        <p:spPr>
          <a:xfrm>
            <a:off x="4416725" y="6807993"/>
            <a:ext cx="3404558" cy="50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CBDF8F-1F0C-4E67-87C5-A502366FC72F}"/>
              </a:ext>
            </a:extLst>
          </p:cNvPr>
          <p:cNvSpPr txBox="1"/>
          <p:nvPr/>
        </p:nvSpPr>
        <p:spPr>
          <a:xfrm>
            <a:off x="4341963" y="6469439"/>
            <a:ext cx="350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비공개</a:t>
            </a:r>
            <a:r>
              <a:rPr lang="en-US" altLang="ko-KR" sz="1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명단</a:t>
            </a:r>
            <a:r>
              <a:rPr lang="en-US" altLang="ko-KR" sz="1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sz="1600" spc="-150" dirty="0"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12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9E32574B-3E16-475B-8551-3258B793A46D}"/>
              </a:ext>
            </a:extLst>
          </p:cNvPr>
          <p:cNvGrpSpPr/>
          <p:nvPr/>
        </p:nvGrpSpPr>
        <p:grpSpPr>
          <a:xfrm>
            <a:off x="9500260" y="247571"/>
            <a:ext cx="2691740" cy="1176416"/>
            <a:chOff x="9500260" y="1951680"/>
            <a:chExt cx="2691740" cy="117641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8A8FEA-1342-44D0-B156-42F478CCBB28}"/>
                </a:ext>
              </a:extLst>
            </p:cNvPr>
            <p:cNvSpPr/>
            <p:nvPr/>
          </p:nvSpPr>
          <p:spPr>
            <a:xfrm>
              <a:off x="11307288" y="234381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C48693C-2888-4628-9A37-4792E4BA36EC}"/>
                </a:ext>
              </a:extLst>
            </p:cNvPr>
            <p:cNvSpPr/>
            <p:nvPr/>
          </p:nvSpPr>
          <p:spPr>
            <a:xfrm>
              <a:off x="11307288" y="2735957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72F773B-5E22-47A2-A1A9-A5BB4CB0EA38}"/>
                </a:ext>
              </a:extLst>
            </p:cNvPr>
            <p:cNvSpPr/>
            <p:nvPr/>
          </p:nvSpPr>
          <p:spPr>
            <a:xfrm>
              <a:off x="9500260" y="1951680"/>
              <a:ext cx="2691740" cy="392139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857347B1-2E43-4A1F-BCCB-18164F65FD90}"/>
                </a:ext>
              </a:extLst>
            </p:cNvPr>
            <p:cNvSpPr/>
            <p:nvPr/>
          </p:nvSpPr>
          <p:spPr>
            <a:xfrm rot="5400000">
              <a:off x="11931733" y="250388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2F7A13F-7466-48FB-8F35-FB273311909A}"/>
                </a:ext>
              </a:extLst>
            </p:cNvPr>
            <p:cNvSpPr/>
            <p:nvPr/>
          </p:nvSpPr>
          <p:spPr>
            <a:xfrm rot="5400000">
              <a:off x="11931733" y="2896028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7F89F6-DC88-44B6-B7D5-BF788128C6E3}"/>
                </a:ext>
              </a:extLst>
            </p:cNvPr>
            <p:cNvSpPr txBox="1"/>
            <p:nvPr/>
          </p:nvSpPr>
          <p:spPr>
            <a:xfrm>
              <a:off x="9562356" y="2014007"/>
              <a:ext cx="25651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쉽게 확인하고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E8C81B6-D125-4292-B0C7-81FEF5997B58}"/>
              </a:ext>
            </a:extLst>
          </p:cNvPr>
          <p:cNvGrpSpPr/>
          <p:nvPr/>
        </p:nvGrpSpPr>
        <p:grpSpPr>
          <a:xfrm>
            <a:off x="5154107" y="443787"/>
            <a:ext cx="1883849" cy="891876"/>
            <a:chOff x="5154107" y="443787"/>
            <a:chExt cx="1883849" cy="89187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5E3016-333A-4D15-B192-231BCD7C997E}"/>
                </a:ext>
              </a:extLst>
            </p:cNvPr>
            <p:cNvSpPr txBox="1"/>
            <p:nvPr/>
          </p:nvSpPr>
          <p:spPr>
            <a:xfrm>
              <a:off x="5154107" y="750888"/>
              <a:ext cx="188384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EDA 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분석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FAB990-42A3-4B62-89C0-C9FB8932793A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2818948-EF0E-4D3B-8304-FE8D8FBF8C6E}"/>
              </a:ext>
            </a:extLst>
          </p:cNvPr>
          <p:cNvSpPr txBox="1"/>
          <p:nvPr/>
        </p:nvSpPr>
        <p:spPr>
          <a:xfrm>
            <a:off x="4442354" y="1321262"/>
            <a:ext cx="330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총 매출액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비공개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/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총 방문객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35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만명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DAC48588-96B0-42DF-AFCE-B419063FA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4" t="-1" b="6846"/>
          <a:stretch/>
        </p:blipFill>
        <p:spPr>
          <a:xfrm>
            <a:off x="2201008" y="1680198"/>
            <a:ext cx="8100646" cy="3699858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A58DCB1B-FB69-4600-B7A0-9EA3570182A3}"/>
              </a:ext>
            </a:extLst>
          </p:cNvPr>
          <p:cNvGrpSpPr/>
          <p:nvPr/>
        </p:nvGrpSpPr>
        <p:grpSpPr>
          <a:xfrm>
            <a:off x="982663" y="5651251"/>
            <a:ext cx="10226675" cy="780715"/>
            <a:chOff x="982663" y="5767387"/>
            <a:chExt cx="10226675" cy="78071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6A29B11-F4C1-497E-8086-ADA95447FE86}"/>
                </a:ext>
              </a:extLst>
            </p:cNvPr>
            <p:cNvSpPr/>
            <p:nvPr/>
          </p:nvSpPr>
          <p:spPr>
            <a:xfrm>
              <a:off x="982663" y="5767387"/>
              <a:ext cx="10226675" cy="780715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C238BE-9842-48F3-ABFA-399AB948AF65}"/>
                </a:ext>
              </a:extLst>
            </p:cNvPr>
            <p:cNvSpPr txBox="1"/>
            <p:nvPr/>
          </p:nvSpPr>
          <p:spPr>
            <a:xfrm>
              <a:off x="2201008" y="5937282"/>
              <a:ext cx="778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전반적으로 봄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여름 시즌엔 고점 유지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 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겨울 시즌엔 하향 추세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9A6A056-3D47-4C4E-9827-54939BDBE68B}"/>
              </a:ext>
            </a:extLst>
          </p:cNvPr>
          <p:cNvSpPr/>
          <p:nvPr/>
        </p:nvSpPr>
        <p:spPr>
          <a:xfrm rot="2700000">
            <a:off x="5945412" y="5481980"/>
            <a:ext cx="301179" cy="301179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BDA71C-20C6-470E-9403-EA5264C2C170}"/>
              </a:ext>
            </a:extLst>
          </p:cNvPr>
          <p:cNvSpPr/>
          <p:nvPr/>
        </p:nvSpPr>
        <p:spPr>
          <a:xfrm>
            <a:off x="9208087" y="5374252"/>
            <a:ext cx="2105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 15.01.01 ~ 17.8.31(2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1BA75B-AEB0-4B8E-93E2-A98CD93D8442}"/>
              </a:ext>
            </a:extLst>
          </p:cNvPr>
          <p:cNvGrpSpPr/>
          <p:nvPr/>
        </p:nvGrpSpPr>
        <p:grpSpPr>
          <a:xfrm>
            <a:off x="3376484" y="3847740"/>
            <a:ext cx="1371600" cy="597877"/>
            <a:chOff x="8352692" y="4208585"/>
            <a:chExt cx="1371600" cy="5978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F49C7B-AF5C-4B2A-9AFC-DFA592D18E8B}"/>
                </a:ext>
              </a:extLst>
            </p:cNvPr>
            <p:cNvSpPr/>
            <p:nvPr/>
          </p:nvSpPr>
          <p:spPr>
            <a:xfrm>
              <a:off x="8352692" y="4208585"/>
              <a:ext cx="1371600" cy="597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C8744EC-A4D4-42D8-94E5-ED1983047A9E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413738"/>
              <a:ext cx="375139" cy="0"/>
            </a:xfrm>
            <a:prstGeom prst="line">
              <a:avLst/>
            </a:prstGeom>
            <a:ln w="28575">
              <a:solidFill>
                <a:srgbClr val="4F7AC8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6AB7EC0A-6EF1-434A-8642-E6CA40301F2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607169"/>
              <a:ext cx="375139" cy="0"/>
            </a:xfrm>
            <a:prstGeom prst="line">
              <a:avLst/>
            </a:prstGeom>
            <a:ln w="28575">
              <a:solidFill>
                <a:srgbClr val="ED7B2E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4C5B7F3-607E-4B33-A9A7-1A4810697CA8}"/>
                </a:ext>
              </a:extLst>
            </p:cNvPr>
            <p:cNvSpPr txBox="1"/>
            <p:nvPr/>
          </p:nvSpPr>
          <p:spPr>
            <a:xfrm>
              <a:off x="8889274" y="4275238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매출금액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C5B331-B6E7-426B-9DDB-C65BF330D083}"/>
                </a:ext>
              </a:extLst>
            </p:cNvPr>
            <p:cNvSpPr txBox="1"/>
            <p:nvPr/>
          </p:nvSpPr>
          <p:spPr>
            <a:xfrm>
              <a:off x="8889274" y="4467572"/>
              <a:ext cx="7617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방문자수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154107" y="1782761"/>
            <a:ext cx="506029" cy="3118424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889728" y="1782034"/>
            <a:ext cx="506029" cy="3118424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904360" y="1816637"/>
            <a:ext cx="546706" cy="3083822"/>
          </a:xfrm>
          <a:prstGeom prst="rect">
            <a:avLst/>
          </a:prstGeom>
          <a:solidFill>
            <a:srgbClr val="E3291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363177" y="1816637"/>
            <a:ext cx="546706" cy="3083822"/>
          </a:xfrm>
          <a:prstGeom prst="rect">
            <a:avLst/>
          </a:prstGeom>
          <a:solidFill>
            <a:srgbClr val="E3291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834419" y="1816636"/>
            <a:ext cx="546706" cy="3083822"/>
          </a:xfrm>
          <a:prstGeom prst="rect">
            <a:avLst/>
          </a:prstGeom>
          <a:solidFill>
            <a:srgbClr val="E3291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7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BC9CB8-992A-41CE-A9DF-9BA10F4440E6}"/>
              </a:ext>
            </a:extLst>
          </p:cNvPr>
          <p:cNvGrpSpPr/>
          <p:nvPr/>
        </p:nvGrpSpPr>
        <p:grpSpPr>
          <a:xfrm>
            <a:off x="9500260" y="247571"/>
            <a:ext cx="2691740" cy="1176416"/>
            <a:chOff x="9500260" y="1951680"/>
            <a:chExt cx="2691740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715C99-70E9-4486-87D3-A5AC22D7CA06}"/>
                </a:ext>
              </a:extLst>
            </p:cNvPr>
            <p:cNvSpPr/>
            <p:nvPr/>
          </p:nvSpPr>
          <p:spPr>
            <a:xfrm>
              <a:off x="11307288" y="234381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BE63F6-5091-4EBC-B559-2F50EA276EBA}"/>
                </a:ext>
              </a:extLst>
            </p:cNvPr>
            <p:cNvSpPr/>
            <p:nvPr/>
          </p:nvSpPr>
          <p:spPr>
            <a:xfrm>
              <a:off x="11307288" y="2735957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2D9F8-8C88-4A18-A992-9ABACB7D6607}"/>
                </a:ext>
              </a:extLst>
            </p:cNvPr>
            <p:cNvSpPr/>
            <p:nvPr/>
          </p:nvSpPr>
          <p:spPr>
            <a:xfrm>
              <a:off x="9500260" y="1951680"/>
              <a:ext cx="2691740" cy="392139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5F8008F1-DAFC-432F-98BB-263DE160424F}"/>
                </a:ext>
              </a:extLst>
            </p:cNvPr>
            <p:cNvSpPr/>
            <p:nvPr/>
          </p:nvSpPr>
          <p:spPr>
            <a:xfrm rot="5400000">
              <a:off x="11931733" y="250388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AE86EEDD-5C91-419C-AB26-8985464A2554}"/>
                </a:ext>
              </a:extLst>
            </p:cNvPr>
            <p:cNvSpPr/>
            <p:nvPr/>
          </p:nvSpPr>
          <p:spPr>
            <a:xfrm rot="5400000">
              <a:off x="11931733" y="2896028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B16724-BE53-4FF0-815E-8218AAF810B8}"/>
                </a:ext>
              </a:extLst>
            </p:cNvPr>
            <p:cNvSpPr txBox="1"/>
            <p:nvPr/>
          </p:nvSpPr>
          <p:spPr>
            <a:xfrm>
              <a:off x="9562356" y="2014007"/>
              <a:ext cx="25651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쉽게 확인하고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E8A6FFC-2EB1-4880-A007-C8D723B531D9}"/>
              </a:ext>
            </a:extLst>
          </p:cNvPr>
          <p:cNvGrpSpPr/>
          <p:nvPr/>
        </p:nvGrpSpPr>
        <p:grpSpPr>
          <a:xfrm>
            <a:off x="5154107" y="443787"/>
            <a:ext cx="1883849" cy="891876"/>
            <a:chOff x="5154107" y="443787"/>
            <a:chExt cx="1883849" cy="89187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3E00BB-7BB8-445A-982B-E5470E37D639}"/>
                </a:ext>
              </a:extLst>
            </p:cNvPr>
            <p:cNvSpPr txBox="1"/>
            <p:nvPr/>
          </p:nvSpPr>
          <p:spPr>
            <a:xfrm>
              <a:off x="5154107" y="750888"/>
              <a:ext cx="188384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EDA 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분석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88364C-1FD5-43FE-AD4F-63AD507C7FF2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aphicFrame>
        <p:nvGraphicFramePr>
          <p:cNvPr id="83" name="차트 82">
            <a:extLst>
              <a:ext uri="{FF2B5EF4-FFF2-40B4-BE49-F238E27FC236}">
                <a16:creationId xmlns:a16="http://schemas.microsoft.com/office/drawing/2014/main" id="{12212C90-4014-4810-8586-77EB8ED184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3874759"/>
              </p:ext>
            </p:extLst>
          </p:nvPr>
        </p:nvGraphicFramePr>
        <p:xfrm>
          <a:off x="837622" y="1895884"/>
          <a:ext cx="5733163" cy="3620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6A2528E-2884-4EA7-A292-E355E7290DBA}"/>
              </a:ext>
            </a:extLst>
          </p:cNvPr>
          <p:cNvGrpSpPr/>
          <p:nvPr/>
        </p:nvGrpSpPr>
        <p:grpSpPr>
          <a:xfrm>
            <a:off x="982663" y="5651251"/>
            <a:ext cx="10226675" cy="780715"/>
            <a:chOff x="982663" y="5767387"/>
            <a:chExt cx="10226675" cy="78071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0AA8708-03CE-4D34-B85D-2AFD23946B10}"/>
                </a:ext>
              </a:extLst>
            </p:cNvPr>
            <p:cNvSpPr/>
            <p:nvPr/>
          </p:nvSpPr>
          <p:spPr>
            <a:xfrm>
              <a:off x="982663" y="5767387"/>
              <a:ext cx="10226675" cy="780715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E2E6D3C-FA2C-4D8E-BD50-2B15BFF9940A}"/>
                </a:ext>
              </a:extLst>
            </p:cNvPr>
            <p:cNvSpPr txBox="1"/>
            <p:nvPr/>
          </p:nvSpPr>
          <p:spPr>
            <a:xfrm>
              <a:off x="2201008" y="5937282"/>
              <a:ext cx="778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평일보다는 주말에 판매되는 금액과 비율이 모두 높은 모습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B2C909-E490-4C26-926B-10B43058BB73}"/>
              </a:ext>
            </a:extLst>
          </p:cNvPr>
          <p:cNvSpPr/>
          <p:nvPr/>
        </p:nvSpPr>
        <p:spPr>
          <a:xfrm rot="2700000">
            <a:off x="5945412" y="5481980"/>
            <a:ext cx="301179" cy="301179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23">
            <a:extLst>
              <a:ext uri="{FF2B5EF4-FFF2-40B4-BE49-F238E27FC236}">
                <a16:creationId xmlns:a16="http://schemas.microsoft.com/office/drawing/2014/main" id="{DF9C5C04-524E-46D0-82E9-FE4AEB64C7BF}"/>
              </a:ext>
            </a:extLst>
          </p:cNvPr>
          <p:cNvSpPr/>
          <p:nvPr/>
        </p:nvSpPr>
        <p:spPr>
          <a:xfrm>
            <a:off x="2506900" y="1402925"/>
            <a:ext cx="2394606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요일별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평균 판매 금액</a:t>
            </a:r>
          </a:p>
        </p:txBody>
      </p:sp>
      <p:sp>
        <p:nvSpPr>
          <p:cNvPr id="96" name="모서리가 둥근 직사각형 23">
            <a:extLst>
              <a:ext uri="{FF2B5EF4-FFF2-40B4-BE49-F238E27FC236}">
                <a16:creationId xmlns:a16="http://schemas.microsoft.com/office/drawing/2014/main" id="{44C47952-54E6-48B0-B437-EB8E7F0E15C8}"/>
              </a:ext>
            </a:extLst>
          </p:cNvPr>
          <p:cNvSpPr/>
          <p:nvPr/>
        </p:nvSpPr>
        <p:spPr>
          <a:xfrm>
            <a:off x="7911539" y="1402925"/>
            <a:ext cx="2394606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요일별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판매 비율</a:t>
            </a:r>
          </a:p>
        </p:txBody>
      </p:sp>
      <p:graphicFrame>
        <p:nvGraphicFramePr>
          <p:cNvPr id="97" name="차트 96">
            <a:extLst>
              <a:ext uri="{FF2B5EF4-FFF2-40B4-BE49-F238E27FC236}">
                <a16:creationId xmlns:a16="http://schemas.microsoft.com/office/drawing/2014/main" id="{87CC4A96-EAE7-4477-A112-6122BD6D72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627835"/>
              </p:ext>
            </p:extLst>
          </p:nvPr>
        </p:nvGraphicFramePr>
        <p:xfrm>
          <a:off x="7121793" y="2019992"/>
          <a:ext cx="3974099" cy="3321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8" name="직사각형 97">
            <a:extLst>
              <a:ext uri="{FF2B5EF4-FFF2-40B4-BE49-F238E27FC236}">
                <a16:creationId xmlns:a16="http://schemas.microsoft.com/office/drawing/2014/main" id="{DA3C9A96-A0C5-455B-9543-1AE1012FC48F}"/>
              </a:ext>
            </a:extLst>
          </p:cNvPr>
          <p:cNvSpPr/>
          <p:nvPr/>
        </p:nvSpPr>
        <p:spPr>
          <a:xfrm>
            <a:off x="9208087" y="5374252"/>
            <a:ext cx="2105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 15.01.01 ~ 17.8.31(2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60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9AC3E9-3911-4E96-B114-F1165E57079C}"/>
              </a:ext>
            </a:extLst>
          </p:cNvPr>
          <p:cNvGrpSpPr/>
          <p:nvPr/>
        </p:nvGrpSpPr>
        <p:grpSpPr>
          <a:xfrm>
            <a:off x="9500260" y="247571"/>
            <a:ext cx="2691740" cy="1176416"/>
            <a:chOff x="9500260" y="1951680"/>
            <a:chExt cx="2691740" cy="1176416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62851E6-6577-4765-B872-73E558CF563A}"/>
                </a:ext>
              </a:extLst>
            </p:cNvPr>
            <p:cNvSpPr/>
            <p:nvPr/>
          </p:nvSpPr>
          <p:spPr>
            <a:xfrm>
              <a:off x="11307288" y="234381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16A4C2F-9DF7-469A-A818-D257581C5530}"/>
                </a:ext>
              </a:extLst>
            </p:cNvPr>
            <p:cNvSpPr/>
            <p:nvPr/>
          </p:nvSpPr>
          <p:spPr>
            <a:xfrm>
              <a:off x="11307288" y="2735957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D40EB86-BEE4-4504-8910-AEF3AD322E5A}"/>
                </a:ext>
              </a:extLst>
            </p:cNvPr>
            <p:cNvSpPr/>
            <p:nvPr/>
          </p:nvSpPr>
          <p:spPr>
            <a:xfrm>
              <a:off x="9500260" y="1951680"/>
              <a:ext cx="2691740" cy="392139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7E736154-0F2A-4F77-A9FE-BE2A50348DD8}"/>
                </a:ext>
              </a:extLst>
            </p:cNvPr>
            <p:cNvSpPr/>
            <p:nvPr/>
          </p:nvSpPr>
          <p:spPr>
            <a:xfrm rot="5400000">
              <a:off x="11931733" y="250388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C38C6C69-E92C-4823-9471-21541C91E21F}"/>
                </a:ext>
              </a:extLst>
            </p:cNvPr>
            <p:cNvSpPr/>
            <p:nvPr/>
          </p:nvSpPr>
          <p:spPr>
            <a:xfrm rot="5400000">
              <a:off x="11931733" y="2896028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4FFDFE-241D-4A49-B9FE-5A62DDA40C0F}"/>
                </a:ext>
              </a:extLst>
            </p:cNvPr>
            <p:cNvSpPr txBox="1"/>
            <p:nvPr/>
          </p:nvSpPr>
          <p:spPr>
            <a:xfrm>
              <a:off x="9562356" y="2014007"/>
              <a:ext cx="25651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쉽게 확인하고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3CE7034-C654-44C1-9481-EB57966B0AFF}"/>
              </a:ext>
            </a:extLst>
          </p:cNvPr>
          <p:cNvGrpSpPr/>
          <p:nvPr/>
        </p:nvGrpSpPr>
        <p:grpSpPr>
          <a:xfrm>
            <a:off x="5154107" y="443787"/>
            <a:ext cx="1883849" cy="891876"/>
            <a:chOff x="5154107" y="443787"/>
            <a:chExt cx="1883849" cy="89187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E933628-DF40-4797-8117-9409B27DF11D}"/>
                </a:ext>
              </a:extLst>
            </p:cNvPr>
            <p:cNvSpPr txBox="1"/>
            <p:nvPr/>
          </p:nvSpPr>
          <p:spPr>
            <a:xfrm>
              <a:off x="5154107" y="750888"/>
              <a:ext cx="188384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EDA 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분석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262975-5FAF-4C43-ABAF-241A74CD35A2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6C33F72-BB2A-478A-B5ED-D30A9D509FA5}"/>
              </a:ext>
            </a:extLst>
          </p:cNvPr>
          <p:cNvSpPr/>
          <p:nvPr/>
        </p:nvSpPr>
        <p:spPr>
          <a:xfrm>
            <a:off x="9190501" y="3190149"/>
            <a:ext cx="2105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 15.01.01 ~ 17.8.31(2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A7D006C1-CB7F-4DBC-A684-FF933AE52725}"/>
              </a:ext>
            </a:extLst>
          </p:cNvPr>
          <p:cNvGrpSpPr/>
          <p:nvPr/>
        </p:nvGrpSpPr>
        <p:grpSpPr>
          <a:xfrm>
            <a:off x="982663" y="5651251"/>
            <a:ext cx="10226675" cy="780715"/>
            <a:chOff x="982663" y="5767387"/>
            <a:chExt cx="10226675" cy="780715"/>
          </a:xfrm>
        </p:grpSpPr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74373BAE-ED20-47E6-A4F8-A7DFDEC5B79F}"/>
                </a:ext>
              </a:extLst>
            </p:cNvPr>
            <p:cNvSpPr/>
            <p:nvPr/>
          </p:nvSpPr>
          <p:spPr>
            <a:xfrm>
              <a:off x="982663" y="5767387"/>
              <a:ext cx="10226675" cy="780715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B659FB9-3E0E-4E46-9418-021EDA126E9A}"/>
                </a:ext>
              </a:extLst>
            </p:cNvPr>
            <p:cNvSpPr txBox="1"/>
            <p:nvPr/>
          </p:nvSpPr>
          <p:spPr>
            <a:xfrm>
              <a:off x="2201008" y="5937282"/>
              <a:ext cx="778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1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위 </a:t>
              </a:r>
              <a:r>
                <a:rPr lang="ko-KR" altLang="en-US" sz="2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담배류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및 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2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위 음료류가 총 매출의 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65% 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이상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B3829DC8-1EC3-43C2-BA8E-3FFDE9EC436B}"/>
              </a:ext>
            </a:extLst>
          </p:cNvPr>
          <p:cNvSpPr/>
          <p:nvPr/>
        </p:nvSpPr>
        <p:spPr>
          <a:xfrm rot="2700000">
            <a:off x="5945412" y="5481980"/>
            <a:ext cx="301179" cy="301179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1" name="그림 280">
            <a:extLst>
              <a:ext uri="{FF2B5EF4-FFF2-40B4-BE49-F238E27FC236}">
                <a16:creationId xmlns:a16="http://schemas.microsoft.com/office/drawing/2014/main" id="{A7B501BB-E967-4391-B425-215D6C388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3" y="3467148"/>
            <a:ext cx="10226675" cy="201902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083D49-66AA-45CD-9E90-FB4EAA7B4C35}"/>
              </a:ext>
            </a:extLst>
          </p:cNvPr>
          <p:cNvGrpSpPr/>
          <p:nvPr/>
        </p:nvGrpSpPr>
        <p:grpSpPr>
          <a:xfrm>
            <a:off x="0" y="1558411"/>
            <a:ext cx="12192000" cy="1635370"/>
            <a:chOff x="0" y="1645654"/>
            <a:chExt cx="12192000" cy="1635370"/>
          </a:xfrm>
        </p:grpSpPr>
        <p:pic>
          <p:nvPicPr>
            <p:cNvPr id="15" name="그림 14" descr="실내, 장면, 시장, 상점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153CAC2-BCAA-44DF-B7D6-60B56D56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62" b="41630"/>
            <a:stretch/>
          </p:blipFill>
          <p:spPr>
            <a:xfrm>
              <a:off x="0" y="1645655"/>
              <a:ext cx="12192000" cy="1635369"/>
            </a:xfrm>
            <a:prstGeom prst="rect">
              <a:avLst/>
            </a:prstGeom>
          </p:spPr>
        </p:pic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45AF4E41-3DA5-4765-AD9C-F10F355D991F}"/>
                </a:ext>
              </a:extLst>
            </p:cNvPr>
            <p:cNvSpPr/>
            <p:nvPr/>
          </p:nvSpPr>
          <p:spPr>
            <a:xfrm>
              <a:off x="0" y="1645654"/>
              <a:ext cx="12192000" cy="1635369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1" name="모서리가 둥근 직사각형 23">
            <a:extLst>
              <a:ext uri="{FF2B5EF4-FFF2-40B4-BE49-F238E27FC236}">
                <a16:creationId xmlns:a16="http://schemas.microsoft.com/office/drawing/2014/main" id="{0C0231F4-076F-4413-AB49-5A70A4472FE0}"/>
              </a:ext>
            </a:extLst>
          </p:cNvPr>
          <p:cNvSpPr/>
          <p:nvPr/>
        </p:nvSpPr>
        <p:spPr>
          <a:xfrm>
            <a:off x="4898697" y="2197073"/>
            <a:ext cx="2394606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매출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TOP5 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상품 대분류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701519" y="4664980"/>
            <a:ext cx="8476421" cy="365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701518" y="3882836"/>
            <a:ext cx="8476421" cy="365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701518" y="4273908"/>
            <a:ext cx="8476421" cy="3657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27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61409A-2A6E-46AA-8214-FFFA8670CE4F}"/>
              </a:ext>
            </a:extLst>
          </p:cNvPr>
          <p:cNvGrpSpPr/>
          <p:nvPr/>
        </p:nvGrpSpPr>
        <p:grpSpPr>
          <a:xfrm>
            <a:off x="9500260" y="247571"/>
            <a:ext cx="2691740" cy="1176416"/>
            <a:chOff x="9500260" y="1951680"/>
            <a:chExt cx="2691740" cy="117641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FE0DB58-AEBA-44F0-80EE-0CD43B277C7F}"/>
                </a:ext>
              </a:extLst>
            </p:cNvPr>
            <p:cNvSpPr/>
            <p:nvPr/>
          </p:nvSpPr>
          <p:spPr>
            <a:xfrm>
              <a:off x="11307288" y="234381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1C1CF35-0F95-487F-9B86-2518A073FB4E}"/>
                </a:ext>
              </a:extLst>
            </p:cNvPr>
            <p:cNvSpPr/>
            <p:nvPr/>
          </p:nvSpPr>
          <p:spPr>
            <a:xfrm>
              <a:off x="11307288" y="2735957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61AE359-266D-4769-B4FE-C44D9866E09F}"/>
                </a:ext>
              </a:extLst>
            </p:cNvPr>
            <p:cNvSpPr/>
            <p:nvPr/>
          </p:nvSpPr>
          <p:spPr>
            <a:xfrm>
              <a:off x="9500260" y="1951680"/>
              <a:ext cx="2691740" cy="392139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AF98A70F-5786-43E0-B9D7-8C3535ABA23A}"/>
                </a:ext>
              </a:extLst>
            </p:cNvPr>
            <p:cNvSpPr/>
            <p:nvPr/>
          </p:nvSpPr>
          <p:spPr>
            <a:xfrm rot="5400000">
              <a:off x="11931733" y="250388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C6626984-4B08-490C-BED9-511F23857B46}"/>
                </a:ext>
              </a:extLst>
            </p:cNvPr>
            <p:cNvSpPr/>
            <p:nvPr/>
          </p:nvSpPr>
          <p:spPr>
            <a:xfrm rot="5400000">
              <a:off x="11931733" y="2896028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47845-D855-498B-B761-F4161BF7B196}"/>
                </a:ext>
              </a:extLst>
            </p:cNvPr>
            <p:cNvSpPr txBox="1"/>
            <p:nvPr/>
          </p:nvSpPr>
          <p:spPr>
            <a:xfrm>
              <a:off x="9562356" y="2014007"/>
              <a:ext cx="256512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쉽게 확인하고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552D59F-065E-4520-A484-EF6576EF5E02}"/>
              </a:ext>
            </a:extLst>
          </p:cNvPr>
          <p:cNvGrpSpPr/>
          <p:nvPr/>
        </p:nvGrpSpPr>
        <p:grpSpPr>
          <a:xfrm>
            <a:off x="5154107" y="443787"/>
            <a:ext cx="1883849" cy="891876"/>
            <a:chOff x="5154107" y="443787"/>
            <a:chExt cx="1883849" cy="89187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FE7445-B5E2-4AB8-8B31-82D7FB996272}"/>
                </a:ext>
              </a:extLst>
            </p:cNvPr>
            <p:cNvSpPr txBox="1"/>
            <p:nvPr/>
          </p:nvSpPr>
          <p:spPr>
            <a:xfrm>
              <a:off x="5154107" y="750888"/>
              <a:ext cx="188384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EDA 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분석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DA7F65-A341-434D-B6C3-C7EC30FFCA8A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E5A11BF-F922-4D50-81E7-60CC7C412B60}"/>
              </a:ext>
            </a:extLst>
          </p:cNvPr>
          <p:cNvSpPr/>
          <p:nvPr/>
        </p:nvSpPr>
        <p:spPr>
          <a:xfrm>
            <a:off x="8789653" y="1577964"/>
            <a:ext cx="2105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 15.01.01 ~ 17.8.31(2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B175DB-DF94-42EF-B39B-077B18301E60}"/>
              </a:ext>
            </a:extLst>
          </p:cNvPr>
          <p:cNvSpPr txBox="1"/>
          <p:nvPr/>
        </p:nvSpPr>
        <p:spPr>
          <a:xfrm>
            <a:off x="4907227" y="1321262"/>
            <a:ext cx="237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시간대별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누적 매출액 현황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CCF58A8A-4998-4C40-A85A-C1693C0F1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2"/>
          <a:stretch/>
        </p:blipFill>
        <p:spPr>
          <a:xfrm>
            <a:off x="2201008" y="1790827"/>
            <a:ext cx="8422089" cy="3761135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16106BFF-2B57-452A-8FB1-B129B966244E}"/>
              </a:ext>
            </a:extLst>
          </p:cNvPr>
          <p:cNvGrpSpPr/>
          <p:nvPr/>
        </p:nvGrpSpPr>
        <p:grpSpPr>
          <a:xfrm>
            <a:off x="982663" y="5651251"/>
            <a:ext cx="10226675" cy="780715"/>
            <a:chOff x="982663" y="5767387"/>
            <a:chExt cx="10226675" cy="780715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FBB1608-8066-4B0B-A8BA-63338C56E9E1}"/>
                </a:ext>
              </a:extLst>
            </p:cNvPr>
            <p:cNvSpPr/>
            <p:nvPr/>
          </p:nvSpPr>
          <p:spPr>
            <a:xfrm>
              <a:off x="982663" y="5767387"/>
              <a:ext cx="10226675" cy="780715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B270E2-A2DF-498B-8981-ACA32D1B2D38}"/>
                </a:ext>
              </a:extLst>
            </p:cNvPr>
            <p:cNvSpPr txBox="1"/>
            <p:nvPr/>
          </p:nvSpPr>
          <p:spPr>
            <a:xfrm>
              <a:off x="2201008" y="5937282"/>
              <a:ext cx="778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저녁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/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야간 시간에 매출액이 집중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C9ACAB7-7157-4547-ABC7-E9709CF1D9D0}"/>
              </a:ext>
            </a:extLst>
          </p:cNvPr>
          <p:cNvSpPr/>
          <p:nvPr/>
        </p:nvSpPr>
        <p:spPr>
          <a:xfrm rot="2700000">
            <a:off x="5945412" y="5481980"/>
            <a:ext cx="301179" cy="301179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59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FD0C7B9-8F22-43C2-86A1-3184425E7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01" y="1729784"/>
            <a:ext cx="11148646" cy="45616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A5378191-FE42-40E6-B3DE-0B82A88B96D4}"/>
              </a:ext>
            </a:extLst>
          </p:cNvPr>
          <p:cNvGrpSpPr/>
          <p:nvPr/>
        </p:nvGrpSpPr>
        <p:grpSpPr>
          <a:xfrm>
            <a:off x="11024878" y="508791"/>
            <a:ext cx="829969" cy="196524"/>
            <a:chOff x="10674268" y="823260"/>
            <a:chExt cx="1130048" cy="28800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3389D65-82D4-46A3-A0F3-4D67EEA56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5292" y="823260"/>
              <a:ext cx="288000" cy="28800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69E1DE1-CE60-4139-BADB-EFF239F4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6316" y="823260"/>
              <a:ext cx="288000" cy="288000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5767BA57-5D8C-429B-BA55-C96546D51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268" y="823260"/>
              <a:ext cx="288000" cy="288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8901B28-6C59-4928-BE37-0B1268C563D0}"/>
              </a:ext>
            </a:extLst>
          </p:cNvPr>
          <p:cNvGrpSpPr/>
          <p:nvPr/>
        </p:nvGrpSpPr>
        <p:grpSpPr>
          <a:xfrm>
            <a:off x="76233" y="1515940"/>
            <a:ext cx="854037" cy="477161"/>
            <a:chOff x="2824435" y="230830"/>
            <a:chExt cx="854037" cy="477161"/>
          </a:xfrm>
        </p:grpSpPr>
        <p:sp>
          <p:nvSpPr>
            <p:cNvPr id="70" name="평행 사변형 69">
              <a:extLst>
                <a:ext uri="{FF2B5EF4-FFF2-40B4-BE49-F238E27FC236}">
                  <a16:creationId xmlns:a16="http://schemas.microsoft.com/office/drawing/2014/main" id="{38096485-40C7-4937-AEB6-4FAD306D9A29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E2DAA09B-2E73-4F01-A599-3C61FB5A4271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4C92E1E-4BAE-4CD9-AF54-B01D001B7852}"/>
              </a:ext>
            </a:extLst>
          </p:cNvPr>
          <p:cNvGrpSpPr/>
          <p:nvPr/>
        </p:nvGrpSpPr>
        <p:grpSpPr>
          <a:xfrm rot="10800000">
            <a:off x="11150506" y="6004603"/>
            <a:ext cx="854037" cy="477161"/>
            <a:chOff x="2824435" y="230830"/>
            <a:chExt cx="854037" cy="477161"/>
          </a:xfrm>
        </p:grpSpPr>
        <p:sp>
          <p:nvSpPr>
            <p:cNvPr id="73" name="평행 사변형 72">
              <a:extLst>
                <a:ext uri="{FF2B5EF4-FFF2-40B4-BE49-F238E27FC236}">
                  <a16:creationId xmlns:a16="http://schemas.microsoft.com/office/drawing/2014/main" id="{8B4F362A-198D-4EDC-A984-B520826BA8DB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이등변 삼각형 73">
              <a:extLst>
                <a:ext uri="{FF2B5EF4-FFF2-40B4-BE49-F238E27FC236}">
                  <a16:creationId xmlns:a16="http://schemas.microsoft.com/office/drawing/2014/main" id="{1E8DDA32-FB4F-4AE3-BA1B-333E39E67B6F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7F1E236-9DAE-49F8-A7A2-331AC9091551}"/>
              </a:ext>
            </a:extLst>
          </p:cNvPr>
          <p:cNvGrpSpPr/>
          <p:nvPr/>
        </p:nvGrpSpPr>
        <p:grpSpPr>
          <a:xfrm>
            <a:off x="3194168" y="937322"/>
            <a:ext cx="5891217" cy="584775"/>
            <a:chOff x="3194168" y="854192"/>
            <a:chExt cx="5891217" cy="584775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42DD2B9-7AD0-49B9-A163-E15FF2A701B3}"/>
                </a:ext>
              </a:extLst>
            </p:cNvPr>
            <p:cNvSpPr/>
            <p:nvPr/>
          </p:nvSpPr>
          <p:spPr>
            <a:xfrm>
              <a:off x="3194168" y="1221913"/>
              <a:ext cx="5891217" cy="100714"/>
            </a:xfrm>
            <a:prstGeom prst="rect">
              <a:avLst/>
            </a:prstGeom>
            <a:solidFill>
              <a:srgbClr val="A2C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3A876C2-7856-4502-B8AA-D1AB05E4E3B4}"/>
                </a:ext>
              </a:extLst>
            </p:cNvPr>
            <p:cNvSpPr txBox="1"/>
            <p:nvPr/>
          </p:nvSpPr>
          <p:spPr>
            <a:xfrm>
              <a:off x="4403870" y="854192"/>
              <a:ext cx="338426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매출 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Dash-board</a:t>
              </a: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C2859D-31F9-4309-8786-1F0674ADC6F3}"/>
              </a:ext>
            </a:extLst>
          </p:cNvPr>
          <p:cNvSpPr/>
          <p:nvPr/>
        </p:nvSpPr>
        <p:spPr>
          <a:xfrm>
            <a:off x="2194237" y="508790"/>
            <a:ext cx="6656120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https://www.</a:t>
            </a:r>
            <a:r>
              <a: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편의점</a:t>
            </a:r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.</a:t>
            </a:r>
            <a:r>
              <a:rPr lang="en-US" altLang="ko-KR" sz="11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co.kr</a:t>
            </a:r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/admin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6C16692-B870-4B6F-BC60-F7B241306506}"/>
              </a:ext>
            </a:extLst>
          </p:cNvPr>
          <p:cNvSpPr/>
          <p:nvPr/>
        </p:nvSpPr>
        <p:spPr>
          <a:xfrm>
            <a:off x="8948057" y="508790"/>
            <a:ext cx="1979122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검색</a:t>
            </a:r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...                                                                                                                       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8496462-9D92-4B59-A9BE-5DE1698224F8}"/>
              </a:ext>
            </a:extLst>
          </p:cNvPr>
          <p:cNvGrpSpPr/>
          <p:nvPr/>
        </p:nvGrpSpPr>
        <p:grpSpPr>
          <a:xfrm>
            <a:off x="1366358" y="332004"/>
            <a:ext cx="730179" cy="404609"/>
            <a:chOff x="543172" y="629306"/>
            <a:chExt cx="1044219" cy="578625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69DE077-B441-4375-A616-0D0C05EC24F3}"/>
                </a:ext>
              </a:extLst>
            </p:cNvPr>
            <p:cNvGrpSpPr/>
            <p:nvPr/>
          </p:nvGrpSpPr>
          <p:grpSpPr>
            <a:xfrm>
              <a:off x="1187539" y="808079"/>
              <a:ext cx="399852" cy="399852"/>
              <a:chOff x="1058835" y="900645"/>
              <a:chExt cx="399852" cy="399852"/>
            </a:xfrm>
          </p:grpSpPr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A8704242-5D11-48CC-ABDA-519E23D65AC2}"/>
                  </a:ext>
                </a:extLst>
              </p:cNvPr>
              <p:cNvSpPr/>
              <p:nvPr/>
            </p:nvSpPr>
            <p:spPr>
              <a:xfrm>
                <a:off x="1058835" y="900645"/>
                <a:ext cx="399852" cy="3998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8D78C308-5CF1-41E3-AE25-CDBB6D14F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347" y="991157"/>
                <a:ext cx="218828" cy="218828"/>
              </a:xfrm>
              <a:prstGeom prst="rect">
                <a:avLst/>
              </a:prstGeom>
            </p:spPr>
          </p:pic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915CD95-C6E8-435F-AF2A-65CC3CAFF299}"/>
                </a:ext>
              </a:extLst>
            </p:cNvPr>
            <p:cNvGrpSpPr/>
            <p:nvPr/>
          </p:nvGrpSpPr>
          <p:grpSpPr>
            <a:xfrm>
              <a:off x="543172" y="629306"/>
              <a:ext cx="578625" cy="578625"/>
              <a:chOff x="414468" y="721872"/>
              <a:chExt cx="578625" cy="578625"/>
            </a:xfrm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F5E91642-A190-40B9-A399-61C679CC3C60}"/>
                  </a:ext>
                </a:extLst>
              </p:cNvPr>
              <p:cNvSpPr/>
              <p:nvPr/>
            </p:nvSpPr>
            <p:spPr>
              <a:xfrm>
                <a:off x="414468" y="721872"/>
                <a:ext cx="578625" cy="57862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DCF6264A-A16D-4996-8DD9-D1150C2D2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52695" y="860099"/>
                <a:ext cx="302170" cy="302170"/>
              </a:xfrm>
              <a:prstGeom prst="rect">
                <a:avLst/>
              </a:prstGeom>
            </p:spPr>
          </p:pic>
        </p:grpSp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36FF6E35-3E0B-42A7-8383-AEFAD9675E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1912" y="-4351"/>
            <a:ext cx="1054699" cy="43895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CA78E9-9EFE-44A2-9EEB-03D97BA5FCB9}"/>
              </a:ext>
            </a:extLst>
          </p:cNvPr>
          <p:cNvGrpSpPr/>
          <p:nvPr/>
        </p:nvGrpSpPr>
        <p:grpSpPr>
          <a:xfrm>
            <a:off x="11940793" y="422249"/>
            <a:ext cx="251447" cy="6435749"/>
            <a:chOff x="11495312" y="1718925"/>
            <a:chExt cx="190439" cy="4583053"/>
          </a:xfrm>
        </p:grpSpPr>
        <p:sp>
          <p:nvSpPr>
            <p:cNvPr id="42" name="Track">
              <a:extLst>
                <a:ext uri="{FF2B5EF4-FFF2-40B4-BE49-F238E27FC236}">
                  <a16:creationId xmlns:a16="http://schemas.microsoft.com/office/drawing/2014/main" id="{A816038F-9A8C-4A91-B5F7-3473F7432969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11495312" y="1718925"/>
              <a:ext cx="190439" cy="457301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3" name="Scroll Thumb">
              <a:extLst>
                <a:ext uri="{FF2B5EF4-FFF2-40B4-BE49-F238E27FC236}">
                  <a16:creationId xmlns:a16="http://schemas.microsoft.com/office/drawing/2014/main" id="{3298A805-30DD-428D-AFBA-5714D13FBABB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1534883" y="1934925"/>
              <a:ext cx="100800" cy="2050918"/>
            </a:xfrm>
            <a:prstGeom prst="roundRect">
              <a:avLst>
                <a:gd name="adj" fmla="val 26679"/>
              </a:avLst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F15930-B148-4010-AA12-904B90705880}"/>
                </a:ext>
              </a:extLst>
            </p:cNvPr>
            <p:cNvSpPr/>
            <p:nvPr/>
          </p:nvSpPr>
          <p:spPr>
            <a:xfrm>
              <a:off x="11495312" y="1718925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▲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1841707-62DC-40CB-A210-0581FC699F1E}"/>
                </a:ext>
              </a:extLst>
            </p:cNvPr>
            <p:cNvSpPr/>
            <p:nvPr/>
          </p:nvSpPr>
          <p:spPr>
            <a:xfrm>
              <a:off x="11495312" y="6085978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575733" y="1845733"/>
            <a:ext cx="2082800" cy="2493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024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CA78E9-9EFE-44A2-9EEB-03D97BA5FCB9}"/>
              </a:ext>
            </a:extLst>
          </p:cNvPr>
          <p:cNvGrpSpPr/>
          <p:nvPr/>
        </p:nvGrpSpPr>
        <p:grpSpPr>
          <a:xfrm>
            <a:off x="11940793" y="422249"/>
            <a:ext cx="251447" cy="6435749"/>
            <a:chOff x="11495312" y="1718925"/>
            <a:chExt cx="190439" cy="4583053"/>
          </a:xfrm>
        </p:grpSpPr>
        <p:sp>
          <p:nvSpPr>
            <p:cNvPr id="42" name="Track">
              <a:extLst>
                <a:ext uri="{FF2B5EF4-FFF2-40B4-BE49-F238E27FC236}">
                  <a16:creationId xmlns:a16="http://schemas.microsoft.com/office/drawing/2014/main" id="{A816038F-9A8C-4A91-B5F7-3473F7432969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11495312" y="1718925"/>
              <a:ext cx="190439" cy="457301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3" name="Scroll Thumb">
              <a:extLst>
                <a:ext uri="{FF2B5EF4-FFF2-40B4-BE49-F238E27FC236}">
                  <a16:creationId xmlns:a16="http://schemas.microsoft.com/office/drawing/2014/main" id="{3298A805-30DD-428D-AFBA-5714D13FBABB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1534883" y="2529006"/>
              <a:ext cx="100800" cy="2050918"/>
            </a:xfrm>
            <a:prstGeom prst="roundRect">
              <a:avLst>
                <a:gd name="adj" fmla="val 26679"/>
              </a:avLst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F15930-B148-4010-AA12-904B90705880}"/>
                </a:ext>
              </a:extLst>
            </p:cNvPr>
            <p:cNvSpPr/>
            <p:nvPr/>
          </p:nvSpPr>
          <p:spPr>
            <a:xfrm>
              <a:off x="11495312" y="1718925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▲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1841707-62DC-40CB-A210-0581FC699F1E}"/>
                </a:ext>
              </a:extLst>
            </p:cNvPr>
            <p:cNvSpPr/>
            <p:nvPr/>
          </p:nvSpPr>
          <p:spPr>
            <a:xfrm>
              <a:off x="11495312" y="6085978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45ED1956-6086-4973-92BF-CFD298D7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41" y="1121644"/>
            <a:ext cx="10651918" cy="52793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5336D33E-FA1D-492E-809F-1F340181CA13}"/>
              </a:ext>
            </a:extLst>
          </p:cNvPr>
          <p:cNvGrpSpPr/>
          <p:nvPr/>
        </p:nvGrpSpPr>
        <p:grpSpPr>
          <a:xfrm>
            <a:off x="325094" y="914975"/>
            <a:ext cx="854037" cy="477161"/>
            <a:chOff x="2824435" y="230830"/>
            <a:chExt cx="854037" cy="477161"/>
          </a:xfrm>
        </p:grpSpPr>
        <p:sp>
          <p:nvSpPr>
            <p:cNvPr id="77" name="평행 사변형 76">
              <a:extLst>
                <a:ext uri="{FF2B5EF4-FFF2-40B4-BE49-F238E27FC236}">
                  <a16:creationId xmlns:a16="http://schemas.microsoft.com/office/drawing/2014/main" id="{15BE83D2-F06F-4E5C-91D7-C92AA70AAC2C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3579FCD3-36F0-4658-8D51-BDE1E164CFD0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E9748AA-E223-49B7-A8FB-286D624BAF38}"/>
              </a:ext>
            </a:extLst>
          </p:cNvPr>
          <p:cNvGrpSpPr/>
          <p:nvPr/>
        </p:nvGrpSpPr>
        <p:grpSpPr>
          <a:xfrm rot="10800000">
            <a:off x="11012844" y="6162977"/>
            <a:ext cx="854037" cy="477161"/>
            <a:chOff x="2824435" y="230830"/>
            <a:chExt cx="854037" cy="477161"/>
          </a:xfrm>
        </p:grpSpPr>
        <p:sp>
          <p:nvSpPr>
            <p:cNvPr id="80" name="평행 사변형 79">
              <a:extLst>
                <a:ext uri="{FF2B5EF4-FFF2-40B4-BE49-F238E27FC236}">
                  <a16:creationId xmlns:a16="http://schemas.microsoft.com/office/drawing/2014/main" id="{F1C23851-E779-456B-855D-31D78D24F74E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9F8BCCDA-9408-4FDE-8E33-A8897E875A4E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DE30F44-C305-4144-A09B-77889ECD8B27}"/>
              </a:ext>
            </a:extLst>
          </p:cNvPr>
          <p:cNvGrpSpPr/>
          <p:nvPr/>
        </p:nvGrpSpPr>
        <p:grpSpPr>
          <a:xfrm>
            <a:off x="11024878" y="508791"/>
            <a:ext cx="829969" cy="196524"/>
            <a:chOff x="10674268" y="823260"/>
            <a:chExt cx="1130048" cy="288000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494DC57A-F0C7-489B-9469-18A4003EF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5292" y="823260"/>
              <a:ext cx="288000" cy="288000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74854C8-A2B6-4D24-8E0B-1007ACD63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6316" y="823260"/>
              <a:ext cx="288000" cy="288000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37D51BA7-07BC-4A7F-9F73-EF093321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268" y="823260"/>
              <a:ext cx="288000" cy="288000"/>
            </a:xfrm>
            <a:prstGeom prst="rect">
              <a:avLst/>
            </a:prstGeom>
          </p:spPr>
        </p:pic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36C7B73-70C3-4D34-A734-C71E5D62A80F}"/>
              </a:ext>
            </a:extLst>
          </p:cNvPr>
          <p:cNvSpPr/>
          <p:nvPr/>
        </p:nvSpPr>
        <p:spPr>
          <a:xfrm>
            <a:off x="2194237" y="508790"/>
            <a:ext cx="6656120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https://www.cu1room.co.kr/admin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A2166FF-CA46-4A3D-A79D-DECD1FA1E37A}"/>
              </a:ext>
            </a:extLst>
          </p:cNvPr>
          <p:cNvSpPr/>
          <p:nvPr/>
        </p:nvSpPr>
        <p:spPr>
          <a:xfrm>
            <a:off x="8948057" y="508790"/>
            <a:ext cx="1979122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검색</a:t>
            </a:r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...                                                                                                                       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7FBAEBF-53FE-4952-B053-CDDC67CA74C5}"/>
              </a:ext>
            </a:extLst>
          </p:cNvPr>
          <p:cNvGrpSpPr/>
          <p:nvPr/>
        </p:nvGrpSpPr>
        <p:grpSpPr>
          <a:xfrm>
            <a:off x="1366358" y="332004"/>
            <a:ext cx="730179" cy="404609"/>
            <a:chOff x="543172" y="629306"/>
            <a:chExt cx="1044219" cy="578625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BAEE03CE-4989-4F38-AF0A-88D8D8DDFB33}"/>
                </a:ext>
              </a:extLst>
            </p:cNvPr>
            <p:cNvGrpSpPr/>
            <p:nvPr/>
          </p:nvGrpSpPr>
          <p:grpSpPr>
            <a:xfrm>
              <a:off x="1187539" y="808079"/>
              <a:ext cx="399852" cy="399852"/>
              <a:chOff x="1058835" y="900645"/>
              <a:chExt cx="399852" cy="399852"/>
            </a:xfrm>
          </p:grpSpPr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7DD7225B-0B80-43F1-923A-DB1558D20818}"/>
                  </a:ext>
                </a:extLst>
              </p:cNvPr>
              <p:cNvSpPr/>
              <p:nvPr/>
            </p:nvSpPr>
            <p:spPr>
              <a:xfrm>
                <a:off x="1058835" y="900645"/>
                <a:ext cx="399852" cy="3998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ED8A003C-96DB-40EA-BADC-DD06443E1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347" y="991157"/>
                <a:ext cx="218828" cy="218828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88E87712-9D11-4DE5-B7B0-ECDC6B84E212}"/>
                </a:ext>
              </a:extLst>
            </p:cNvPr>
            <p:cNvGrpSpPr/>
            <p:nvPr/>
          </p:nvGrpSpPr>
          <p:grpSpPr>
            <a:xfrm>
              <a:off x="543172" y="629306"/>
              <a:ext cx="578625" cy="578625"/>
              <a:chOff x="414468" y="721872"/>
              <a:chExt cx="578625" cy="578625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84E42A47-134C-49C7-B18A-5C5C6CF571F5}"/>
                  </a:ext>
                </a:extLst>
              </p:cNvPr>
              <p:cNvSpPr/>
              <p:nvPr/>
            </p:nvSpPr>
            <p:spPr>
              <a:xfrm>
                <a:off x="414468" y="721872"/>
                <a:ext cx="578625" cy="57862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5AD9EF04-9149-4070-86E1-CC0DEBB25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52695" y="860099"/>
                <a:ext cx="302170" cy="302170"/>
              </a:xfrm>
              <a:prstGeom prst="rect">
                <a:avLst/>
              </a:prstGeom>
            </p:spPr>
          </p:pic>
        </p:grp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7664C7C5-8711-4D02-A5E1-93039C8BF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1912" y="-4351"/>
            <a:ext cx="1054699" cy="4389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371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CA78E9-9EFE-44A2-9EEB-03D97BA5FCB9}"/>
              </a:ext>
            </a:extLst>
          </p:cNvPr>
          <p:cNvGrpSpPr/>
          <p:nvPr/>
        </p:nvGrpSpPr>
        <p:grpSpPr>
          <a:xfrm>
            <a:off x="11940793" y="422249"/>
            <a:ext cx="251447" cy="6435749"/>
            <a:chOff x="11495312" y="1718925"/>
            <a:chExt cx="190439" cy="4583053"/>
          </a:xfrm>
        </p:grpSpPr>
        <p:sp>
          <p:nvSpPr>
            <p:cNvPr id="42" name="Track">
              <a:extLst>
                <a:ext uri="{FF2B5EF4-FFF2-40B4-BE49-F238E27FC236}">
                  <a16:creationId xmlns:a16="http://schemas.microsoft.com/office/drawing/2014/main" id="{A816038F-9A8C-4A91-B5F7-3473F7432969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11495312" y="1718925"/>
              <a:ext cx="190439" cy="457301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3" name="Scroll Thumb">
              <a:extLst>
                <a:ext uri="{FF2B5EF4-FFF2-40B4-BE49-F238E27FC236}">
                  <a16:creationId xmlns:a16="http://schemas.microsoft.com/office/drawing/2014/main" id="{3298A805-30DD-428D-AFBA-5714D13FBABB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1534883" y="4025025"/>
              <a:ext cx="100800" cy="2050918"/>
            </a:xfrm>
            <a:prstGeom prst="roundRect">
              <a:avLst>
                <a:gd name="adj" fmla="val 26679"/>
              </a:avLst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맑은 고딕"/>
                <a:ea typeface="+mn-ea"/>
                <a:cs typeface="Calibri" pitchFamily="34" charset="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BF15930-B148-4010-AA12-904B90705880}"/>
                </a:ext>
              </a:extLst>
            </p:cNvPr>
            <p:cNvSpPr/>
            <p:nvPr/>
          </p:nvSpPr>
          <p:spPr>
            <a:xfrm>
              <a:off x="11495312" y="1718925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▲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1841707-62DC-40CB-A210-0581FC699F1E}"/>
                </a:ext>
              </a:extLst>
            </p:cNvPr>
            <p:cNvSpPr/>
            <p:nvPr/>
          </p:nvSpPr>
          <p:spPr>
            <a:xfrm>
              <a:off x="11495312" y="6085978"/>
              <a:ext cx="190439" cy="216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▼</a:t>
              </a: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03AACFBD-D2C1-4695-87C8-CB16780CE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12" y="1235955"/>
            <a:ext cx="10882777" cy="50587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E774EABE-EFAB-46C1-B417-7CE6C05EB109}"/>
              </a:ext>
            </a:extLst>
          </p:cNvPr>
          <p:cNvGrpSpPr/>
          <p:nvPr/>
        </p:nvGrpSpPr>
        <p:grpSpPr>
          <a:xfrm>
            <a:off x="223079" y="988407"/>
            <a:ext cx="854037" cy="477161"/>
            <a:chOff x="2824435" y="230830"/>
            <a:chExt cx="854037" cy="477161"/>
          </a:xfrm>
        </p:grpSpPr>
        <p:sp>
          <p:nvSpPr>
            <p:cNvPr id="66" name="평행 사변형 65">
              <a:extLst>
                <a:ext uri="{FF2B5EF4-FFF2-40B4-BE49-F238E27FC236}">
                  <a16:creationId xmlns:a16="http://schemas.microsoft.com/office/drawing/2014/main" id="{8EEC816B-8A40-43FA-9554-1322FA15035D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7904F247-9DD7-4392-978C-94575C4B6ABF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2F41AE0-5478-4C04-A8E1-7420A181E296}"/>
              </a:ext>
            </a:extLst>
          </p:cNvPr>
          <p:cNvGrpSpPr/>
          <p:nvPr/>
        </p:nvGrpSpPr>
        <p:grpSpPr>
          <a:xfrm rot="10800000">
            <a:off x="11110369" y="6063427"/>
            <a:ext cx="854037" cy="477161"/>
            <a:chOff x="2824435" y="230830"/>
            <a:chExt cx="854037" cy="477161"/>
          </a:xfrm>
        </p:grpSpPr>
        <p:sp>
          <p:nvSpPr>
            <p:cNvPr id="69" name="평행 사변형 68">
              <a:extLst>
                <a:ext uri="{FF2B5EF4-FFF2-40B4-BE49-F238E27FC236}">
                  <a16:creationId xmlns:a16="http://schemas.microsoft.com/office/drawing/2014/main" id="{55312672-D839-4E1B-822D-047328766BC3}"/>
                </a:ext>
              </a:extLst>
            </p:cNvPr>
            <p:cNvSpPr/>
            <p:nvPr/>
          </p:nvSpPr>
          <p:spPr>
            <a:xfrm rot="19585144">
              <a:off x="3030472" y="339597"/>
              <a:ext cx="648000" cy="368394"/>
            </a:xfrm>
            <a:prstGeom prst="parallelogram">
              <a:avLst>
                <a:gd name="adj" fmla="val 25901"/>
              </a:avLst>
            </a:prstGeom>
            <a:solidFill>
              <a:schemeClr val="tx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B864489A-422E-4F5D-9B12-452514084391}"/>
                </a:ext>
              </a:extLst>
            </p:cNvPr>
            <p:cNvSpPr/>
            <p:nvPr/>
          </p:nvSpPr>
          <p:spPr>
            <a:xfrm rot="19328510">
              <a:off x="2824435" y="230830"/>
              <a:ext cx="833060" cy="361614"/>
            </a:xfrm>
            <a:prstGeom prst="triangle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F84529B-1241-4B6B-8EB4-148D450449BB}"/>
              </a:ext>
            </a:extLst>
          </p:cNvPr>
          <p:cNvGrpSpPr/>
          <p:nvPr/>
        </p:nvGrpSpPr>
        <p:grpSpPr>
          <a:xfrm>
            <a:off x="11024878" y="508791"/>
            <a:ext cx="829969" cy="196524"/>
            <a:chOff x="10674268" y="823260"/>
            <a:chExt cx="1130048" cy="288000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CB2C2D48-11B4-44C9-90E0-6E741B24C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5292" y="823260"/>
              <a:ext cx="288000" cy="28800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572E1407-A2DC-4902-8C07-299E0E111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6316" y="823260"/>
              <a:ext cx="288000" cy="288000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3C451E8-F659-4283-9414-BB4B0038E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268" y="823260"/>
              <a:ext cx="288000" cy="288000"/>
            </a:xfrm>
            <a:prstGeom prst="rect">
              <a:avLst/>
            </a:prstGeom>
          </p:spPr>
        </p:pic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07F163-3BAF-417B-8C6A-82F37F4838CF}"/>
              </a:ext>
            </a:extLst>
          </p:cNvPr>
          <p:cNvSpPr/>
          <p:nvPr/>
        </p:nvSpPr>
        <p:spPr>
          <a:xfrm>
            <a:off x="2194237" y="508790"/>
            <a:ext cx="6656120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https://www.cu1room.co.kr/admin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EFF0CE6-CE1D-46DA-8C18-A83FAE89EF07}"/>
              </a:ext>
            </a:extLst>
          </p:cNvPr>
          <p:cNvSpPr/>
          <p:nvPr/>
        </p:nvSpPr>
        <p:spPr>
          <a:xfrm>
            <a:off x="8948057" y="508790"/>
            <a:ext cx="1979122" cy="196525"/>
          </a:xfrm>
          <a:prstGeom prst="rect">
            <a:avLst/>
          </a:prstGeom>
          <a:solidFill>
            <a:schemeClr val="bg1"/>
          </a:solidFill>
          <a:ln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검색</a:t>
            </a:r>
            <a:r>
              <a:rPr lang="en-US" altLang="ko-KR" sz="11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...                                                                                                                       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DA04B92-D104-47CE-BE4B-937BAAB399EC}"/>
              </a:ext>
            </a:extLst>
          </p:cNvPr>
          <p:cNvGrpSpPr/>
          <p:nvPr/>
        </p:nvGrpSpPr>
        <p:grpSpPr>
          <a:xfrm>
            <a:off x="1366358" y="332004"/>
            <a:ext cx="730179" cy="404609"/>
            <a:chOff x="543172" y="629306"/>
            <a:chExt cx="1044219" cy="578625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7FD560B-8270-4DA0-8FDD-728836BBB7DE}"/>
                </a:ext>
              </a:extLst>
            </p:cNvPr>
            <p:cNvGrpSpPr/>
            <p:nvPr/>
          </p:nvGrpSpPr>
          <p:grpSpPr>
            <a:xfrm>
              <a:off x="1187539" y="808079"/>
              <a:ext cx="399852" cy="399852"/>
              <a:chOff x="1058835" y="900645"/>
              <a:chExt cx="399852" cy="399852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0CF9AFCA-1B09-4F28-9C44-5049C69DF3EF}"/>
                  </a:ext>
                </a:extLst>
              </p:cNvPr>
              <p:cNvSpPr/>
              <p:nvPr/>
            </p:nvSpPr>
            <p:spPr>
              <a:xfrm>
                <a:off x="1058835" y="900645"/>
                <a:ext cx="399852" cy="39985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ED607E7D-C53E-4873-8A6D-8C3C38CC6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347" y="991157"/>
                <a:ext cx="218828" cy="218828"/>
              </a:xfrm>
              <a:prstGeom prst="rect">
                <a:avLst/>
              </a:prstGeom>
            </p:spPr>
          </p:pic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27EC769-CA44-4E95-8AFD-B47591DA5A1C}"/>
                </a:ext>
              </a:extLst>
            </p:cNvPr>
            <p:cNvGrpSpPr/>
            <p:nvPr/>
          </p:nvGrpSpPr>
          <p:grpSpPr>
            <a:xfrm>
              <a:off x="543172" y="629306"/>
              <a:ext cx="578625" cy="578625"/>
              <a:chOff x="414468" y="721872"/>
              <a:chExt cx="578625" cy="578625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8DFFCE2D-8DE1-4F46-AE3E-6749A98CA5AD}"/>
                  </a:ext>
                </a:extLst>
              </p:cNvPr>
              <p:cNvSpPr/>
              <p:nvPr/>
            </p:nvSpPr>
            <p:spPr>
              <a:xfrm>
                <a:off x="414468" y="721872"/>
                <a:ext cx="578625" cy="57862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B57FEF89-C7E9-42D7-B538-46DBDB192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52695" y="860099"/>
                <a:ext cx="302170" cy="302170"/>
              </a:xfrm>
              <a:prstGeom prst="rect">
                <a:avLst/>
              </a:prstGeom>
            </p:spPr>
          </p:pic>
        </p:grp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F7A8066F-FD5E-461C-A671-69328A7CE7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1912" y="-4351"/>
            <a:ext cx="1054699" cy="4389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46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6858F189-8A75-4AE2-BE31-3604C6C99AFB}"/>
              </a:ext>
            </a:extLst>
          </p:cNvPr>
          <p:cNvGrpSpPr/>
          <p:nvPr/>
        </p:nvGrpSpPr>
        <p:grpSpPr>
          <a:xfrm>
            <a:off x="861060" y="1586149"/>
            <a:ext cx="10469880" cy="3908145"/>
            <a:chOff x="861060" y="2002468"/>
            <a:chExt cx="10469880" cy="3908145"/>
          </a:xfrm>
        </p:grpSpPr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4BDCA80C-EB6D-460A-AB62-9AD2F50271B7}"/>
                </a:ext>
              </a:extLst>
            </p:cNvPr>
            <p:cNvSpPr/>
            <p:nvPr/>
          </p:nvSpPr>
          <p:spPr>
            <a:xfrm>
              <a:off x="1393794" y="2423604"/>
              <a:ext cx="6525088" cy="3133817"/>
            </a:xfrm>
            <a:custGeom>
              <a:avLst/>
              <a:gdLst>
                <a:gd name="connsiteX0" fmla="*/ 310719 w 6525088"/>
                <a:gd name="connsiteY0" fmla="*/ 1917577 h 3133817"/>
                <a:gd name="connsiteX1" fmla="*/ 976544 w 6525088"/>
                <a:gd name="connsiteY1" fmla="*/ 1083076 h 3133817"/>
                <a:gd name="connsiteX2" fmla="*/ 1624614 w 6525088"/>
                <a:gd name="connsiteY2" fmla="*/ 1420427 h 3133817"/>
                <a:gd name="connsiteX3" fmla="*/ 2281561 w 6525088"/>
                <a:gd name="connsiteY3" fmla="*/ 1873188 h 3133817"/>
                <a:gd name="connsiteX4" fmla="*/ 2929631 w 6525088"/>
                <a:gd name="connsiteY4" fmla="*/ 0 h 3133817"/>
                <a:gd name="connsiteX5" fmla="*/ 3586579 w 6525088"/>
                <a:gd name="connsiteY5" fmla="*/ 2130641 h 3133817"/>
                <a:gd name="connsiteX6" fmla="*/ 4243526 w 6525088"/>
                <a:gd name="connsiteY6" fmla="*/ 2503503 h 3133817"/>
                <a:gd name="connsiteX7" fmla="*/ 4891596 w 6525088"/>
                <a:gd name="connsiteY7" fmla="*/ 2663301 h 3133817"/>
                <a:gd name="connsiteX8" fmla="*/ 5548544 w 6525088"/>
                <a:gd name="connsiteY8" fmla="*/ 2423604 h 3133817"/>
                <a:gd name="connsiteX9" fmla="*/ 6196614 w 6525088"/>
                <a:gd name="connsiteY9" fmla="*/ 2849732 h 3133817"/>
                <a:gd name="connsiteX10" fmla="*/ 6525088 w 6525088"/>
                <a:gd name="connsiteY10" fmla="*/ 3133817 h 3133817"/>
                <a:gd name="connsiteX11" fmla="*/ 0 w 6525088"/>
                <a:gd name="connsiteY11" fmla="*/ 3133817 h 3133817"/>
                <a:gd name="connsiteX12" fmla="*/ 310719 w 6525088"/>
                <a:gd name="connsiteY12" fmla="*/ 1917577 h 313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25088" h="3133817">
                  <a:moveTo>
                    <a:pt x="310719" y="1917577"/>
                  </a:moveTo>
                  <a:lnTo>
                    <a:pt x="976544" y="1083076"/>
                  </a:lnTo>
                  <a:lnTo>
                    <a:pt x="1624614" y="1420427"/>
                  </a:lnTo>
                  <a:lnTo>
                    <a:pt x="2281561" y="1873188"/>
                  </a:lnTo>
                  <a:lnTo>
                    <a:pt x="2929631" y="0"/>
                  </a:lnTo>
                  <a:lnTo>
                    <a:pt x="3586579" y="2130641"/>
                  </a:lnTo>
                  <a:lnTo>
                    <a:pt x="4243526" y="2503503"/>
                  </a:lnTo>
                  <a:lnTo>
                    <a:pt x="4891596" y="2663301"/>
                  </a:lnTo>
                  <a:lnTo>
                    <a:pt x="5548544" y="2423604"/>
                  </a:lnTo>
                  <a:lnTo>
                    <a:pt x="6196614" y="2849732"/>
                  </a:lnTo>
                  <a:lnTo>
                    <a:pt x="6525088" y="3133817"/>
                  </a:lnTo>
                  <a:lnTo>
                    <a:pt x="0" y="3133817"/>
                  </a:lnTo>
                  <a:lnTo>
                    <a:pt x="310719" y="191757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79" name="차트 78">
              <a:extLst>
                <a:ext uri="{FF2B5EF4-FFF2-40B4-BE49-F238E27FC236}">
                  <a16:creationId xmlns:a16="http://schemas.microsoft.com/office/drawing/2014/main" id="{F7A03216-0378-40F0-80A3-D141BCDE8D9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38818326"/>
                </p:ext>
              </p:extLst>
            </p:nvPr>
          </p:nvGraphicFramePr>
          <p:xfrm>
            <a:off x="861060" y="2002468"/>
            <a:ext cx="10469880" cy="39081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EDABBFC-E030-46BB-9B99-CB7EBF0AAA6D}"/>
                </a:ext>
              </a:extLst>
            </p:cNvPr>
            <p:cNvSpPr txBox="1"/>
            <p:nvPr/>
          </p:nvSpPr>
          <p:spPr>
            <a:xfrm>
              <a:off x="2913431" y="4643021"/>
              <a:ext cx="149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전체 방문객의 </a:t>
              </a:r>
              <a:r>
                <a:rPr lang="en-US" altLang="ko-KR" sz="1400" b="1" dirty="0"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90%</a:t>
              </a:r>
              <a:endParaRPr lang="ko-KR" altLang="en-US" sz="1400" b="1" dirty="0"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5BA0CF-DC58-49E1-8A84-E15BD617F18E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3B99FD6-7A57-459E-AF44-BC9F1D6833B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C96745F-1F2C-4EFF-BFC3-0509B9AD0E14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EEDA0E3F-5318-46BB-99C5-B08739E7536F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5617CE39-9CE9-4BDD-8C93-2CC95601D826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48292F2-E65C-4A7C-8436-609E05C45F64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5A0D78-581A-4DB5-A704-2C9729FC6B3E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73132B2-947B-4C3F-AF2F-4F445695243C}"/>
              </a:ext>
            </a:extLst>
          </p:cNvPr>
          <p:cNvGrpSpPr/>
          <p:nvPr/>
        </p:nvGrpSpPr>
        <p:grpSpPr>
          <a:xfrm>
            <a:off x="5201397" y="443787"/>
            <a:ext cx="1789271" cy="891876"/>
            <a:chOff x="5201397" y="443787"/>
            <a:chExt cx="1789271" cy="8918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9348D-8F97-4910-9C96-C37CC2A108A6}"/>
                </a:ext>
              </a:extLst>
            </p:cNvPr>
            <p:cNvSpPr txBox="1"/>
            <p:nvPr/>
          </p:nvSpPr>
          <p:spPr>
            <a:xfrm>
              <a:off x="5201397" y="750888"/>
              <a:ext cx="178927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매출 분석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5448F4-9879-4F5D-8210-3C45CF1EFBA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D77CDD5-3D73-4278-9407-ECA1B08C3A75}"/>
              </a:ext>
            </a:extLst>
          </p:cNvPr>
          <p:cNvGrpSpPr/>
          <p:nvPr/>
        </p:nvGrpSpPr>
        <p:grpSpPr>
          <a:xfrm>
            <a:off x="982663" y="5651251"/>
            <a:ext cx="10226675" cy="780715"/>
            <a:chOff x="982663" y="5767387"/>
            <a:chExt cx="10226675" cy="780715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B25E748-15CC-4499-B1CC-47E98C19F06F}"/>
                </a:ext>
              </a:extLst>
            </p:cNvPr>
            <p:cNvSpPr/>
            <p:nvPr/>
          </p:nvSpPr>
          <p:spPr>
            <a:xfrm>
              <a:off x="982663" y="5767387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7D80C8-8236-40FE-89E4-6AC473146CF3}"/>
                </a:ext>
              </a:extLst>
            </p:cNvPr>
            <p:cNvSpPr txBox="1"/>
            <p:nvPr/>
          </p:nvSpPr>
          <p:spPr>
            <a:xfrm>
              <a:off x="2201008" y="5937282"/>
              <a:ext cx="778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고객수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증가를 통한 매출 증대 방안 모색 필요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8BE4F3D-1E79-4A9B-8D4C-644287E2B4FA}"/>
              </a:ext>
            </a:extLst>
          </p:cNvPr>
          <p:cNvSpPr/>
          <p:nvPr/>
        </p:nvSpPr>
        <p:spPr>
          <a:xfrm rot="2700000">
            <a:off x="5945412" y="5481980"/>
            <a:ext cx="301179" cy="301179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22406C9-62D4-44BF-856B-331B368953A3}"/>
              </a:ext>
            </a:extLst>
          </p:cNvPr>
          <p:cNvSpPr/>
          <p:nvPr/>
        </p:nvSpPr>
        <p:spPr>
          <a:xfrm>
            <a:off x="3934476" y="1495838"/>
            <a:ext cx="292130" cy="178476"/>
          </a:xfrm>
          <a:prstGeom prst="rect">
            <a:avLst/>
          </a:prstGeom>
          <a:noFill/>
          <a:ln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639006B-D69B-471A-BA33-E39C6D645BD8}"/>
              </a:ext>
            </a:extLst>
          </p:cNvPr>
          <p:cNvSpPr/>
          <p:nvPr/>
        </p:nvSpPr>
        <p:spPr>
          <a:xfrm>
            <a:off x="2913431" y="4085422"/>
            <a:ext cx="292130" cy="178476"/>
          </a:xfrm>
          <a:prstGeom prst="rect">
            <a:avLst/>
          </a:prstGeom>
          <a:noFill/>
          <a:ln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A4B0B7-4169-4584-B535-AC827FAFD0E6}"/>
              </a:ext>
            </a:extLst>
          </p:cNvPr>
          <p:cNvGrpSpPr/>
          <p:nvPr/>
        </p:nvGrpSpPr>
        <p:grpSpPr>
          <a:xfrm>
            <a:off x="6074604" y="1766786"/>
            <a:ext cx="5098070" cy="1959707"/>
            <a:chOff x="6074604" y="1585076"/>
            <a:chExt cx="5098070" cy="195970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C221FB5-E4B8-42D2-8744-0978FD6E96AC}"/>
                </a:ext>
              </a:extLst>
            </p:cNvPr>
            <p:cNvSpPr/>
            <p:nvPr/>
          </p:nvSpPr>
          <p:spPr>
            <a:xfrm>
              <a:off x="6074604" y="1766368"/>
              <a:ext cx="5098070" cy="1778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25ABCC5-7803-4F9E-8569-B9DA843AD093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모서리가 둥근 직사각형 23">
              <a:extLst>
                <a:ext uri="{FF2B5EF4-FFF2-40B4-BE49-F238E27FC236}">
                  <a16:creationId xmlns:a16="http://schemas.microsoft.com/office/drawing/2014/main" id="{54B4A4C9-A40A-4792-93F0-7B7F9F67CC75}"/>
                </a:ext>
              </a:extLst>
            </p:cNvPr>
            <p:cNvSpPr/>
            <p:nvPr/>
          </p:nvSpPr>
          <p:spPr>
            <a:xfrm>
              <a:off x="6386804" y="1585076"/>
              <a:ext cx="2394606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고객 구매 금액 파악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A233E8-1C4C-430F-A5F1-ED295C53416E}"/>
                </a:ext>
              </a:extLst>
            </p:cNvPr>
            <p:cNvSpPr txBox="1"/>
            <p:nvPr/>
          </p:nvSpPr>
          <p:spPr>
            <a:xfrm>
              <a:off x="6684361" y="2015571"/>
              <a:ext cx="2978701" cy="12415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전체 방문객의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23%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가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4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천원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~ 5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천원을 구매</a:t>
              </a:r>
              <a:endPara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전체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90%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는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1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만원 이하로 구매함</a:t>
              </a:r>
              <a:endPara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편의점 특성상 큰 손고객은 없음</a:t>
              </a:r>
              <a:endPara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507145B-9342-4165-BBC4-C9F62F571A40}"/>
                </a:ext>
              </a:extLst>
            </p:cNvPr>
            <p:cNvSpPr/>
            <p:nvPr/>
          </p:nvSpPr>
          <p:spPr>
            <a:xfrm>
              <a:off x="6386804" y="2221180"/>
              <a:ext cx="292130" cy="178476"/>
            </a:xfrm>
            <a:prstGeom prst="rect">
              <a:avLst/>
            </a:prstGeom>
            <a:noFill/>
            <a:ln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F3EB7A2-2B2F-49DC-A9AB-9F3E904820F4}"/>
                </a:ext>
              </a:extLst>
            </p:cNvPr>
            <p:cNvSpPr/>
            <p:nvPr/>
          </p:nvSpPr>
          <p:spPr>
            <a:xfrm>
              <a:off x="6386804" y="2619183"/>
              <a:ext cx="292130" cy="178476"/>
            </a:xfrm>
            <a:prstGeom prst="rect">
              <a:avLst/>
            </a:prstGeom>
            <a:noFill/>
            <a:ln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0C931CA-FF79-4F52-9F42-7B873CE0C4AE}"/>
                </a:ext>
              </a:extLst>
            </p:cNvPr>
            <p:cNvSpPr/>
            <p:nvPr/>
          </p:nvSpPr>
          <p:spPr>
            <a:xfrm>
              <a:off x="6386804" y="3017186"/>
              <a:ext cx="292130" cy="178476"/>
            </a:xfrm>
            <a:prstGeom prst="rect">
              <a:avLst/>
            </a:prstGeom>
            <a:noFill/>
            <a:ln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5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39EFC03A-65BC-4AD9-91C3-6CBCC62FBA3F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67A0FBE-9918-4104-823A-F5DE4ECF34C6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C73C2BF-CFBB-4849-8B5D-D9FD61A5C17D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1BF84F11-328F-4D3C-BCBF-A6CCB93E7302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165FA542-3BA3-43F7-A006-5600CFB60F40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69A0B19-37D9-4AAC-9124-2353E4B3DA55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BF04B2-8399-454E-BD98-4203BFD3000B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2BFC516-D64F-42AF-99A4-FB2B14BA2748}"/>
              </a:ext>
            </a:extLst>
          </p:cNvPr>
          <p:cNvGrpSpPr/>
          <p:nvPr/>
        </p:nvGrpSpPr>
        <p:grpSpPr>
          <a:xfrm>
            <a:off x="5013846" y="443787"/>
            <a:ext cx="2164375" cy="891876"/>
            <a:chOff x="5013846" y="443787"/>
            <a:chExt cx="2164375" cy="89187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1BAF1B4-5E54-4E26-B927-1307B35CE995}"/>
                </a:ext>
              </a:extLst>
            </p:cNvPr>
            <p:cNvSpPr txBox="1"/>
            <p:nvPr/>
          </p:nvSpPr>
          <p:spPr>
            <a:xfrm>
              <a:off x="5013846" y="750888"/>
              <a:ext cx="21643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시즌성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분석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2C2502-14FB-4058-8061-EFF377979671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8A01592-AC56-4CD3-952A-D60C7A53DBFF}"/>
              </a:ext>
            </a:extLst>
          </p:cNvPr>
          <p:cNvSpPr txBox="1"/>
          <p:nvPr/>
        </p:nvSpPr>
        <p:spPr>
          <a:xfrm>
            <a:off x="4478421" y="1321262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 무엇을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6B1326-3557-4503-A03C-D568EE8C5837}"/>
              </a:ext>
            </a:extLst>
          </p:cNvPr>
          <p:cNvGrpSpPr/>
          <p:nvPr/>
        </p:nvGrpSpPr>
        <p:grpSpPr>
          <a:xfrm>
            <a:off x="982663" y="5481980"/>
            <a:ext cx="10226675" cy="949986"/>
            <a:chOff x="982663" y="5481980"/>
            <a:chExt cx="10226675" cy="949986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CEC6583D-DF1B-4D78-9375-DD03C9AEE7DC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9B1B6A3-3CDB-4D60-BB69-20F9CEF0776E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연관성 있는 상품 기획으로 겨울 판매량 매출 하락에 전략적으로 대응해야 함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645BF25-14DE-4055-BA8D-8099FF8609DA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78F1134-3E70-4ECA-80CE-07727B49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03" y="1718004"/>
            <a:ext cx="8558994" cy="37015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205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39EFC03A-65BC-4AD9-91C3-6CBCC62FBA3F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67A0FBE-9918-4104-823A-F5DE4ECF34C6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C73C2BF-CFBB-4849-8B5D-D9FD61A5C17D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1BF84F11-328F-4D3C-BCBF-A6CCB93E7302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165FA542-3BA3-43F7-A006-5600CFB60F40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69A0B19-37D9-4AAC-9124-2353E4B3DA55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BF04B2-8399-454E-BD98-4203BFD3000B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2BFC516-D64F-42AF-99A4-FB2B14BA2748}"/>
              </a:ext>
            </a:extLst>
          </p:cNvPr>
          <p:cNvGrpSpPr/>
          <p:nvPr/>
        </p:nvGrpSpPr>
        <p:grpSpPr>
          <a:xfrm>
            <a:off x="5201397" y="443787"/>
            <a:ext cx="1789272" cy="891876"/>
            <a:chOff x="5201397" y="443787"/>
            <a:chExt cx="1789272" cy="89187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1BAF1B4-5E54-4E26-B927-1307B35CE995}"/>
                </a:ext>
              </a:extLst>
            </p:cNvPr>
            <p:cNvSpPr txBox="1"/>
            <p:nvPr/>
          </p:nvSpPr>
          <p:spPr>
            <a:xfrm>
              <a:off x="5201397" y="750888"/>
              <a:ext cx="17892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상권 분석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2C2502-14FB-4058-8061-EFF377979671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8A939C-61E8-482E-8800-8D7245BD5A9A}"/>
              </a:ext>
            </a:extLst>
          </p:cNvPr>
          <p:cNvSpPr txBox="1"/>
          <p:nvPr/>
        </p:nvSpPr>
        <p:spPr>
          <a:xfrm>
            <a:off x="4428728" y="1321262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무엇을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FD2614-566A-43B4-AD29-F03720922A35}"/>
              </a:ext>
            </a:extLst>
          </p:cNvPr>
          <p:cNvGrpSpPr/>
          <p:nvPr/>
        </p:nvGrpSpPr>
        <p:grpSpPr>
          <a:xfrm>
            <a:off x="576716" y="2399497"/>
            <a:ext cx="5724630" cy="3538586"/>
            <a:chOff x="576716" y="2399497"/>
            <a:chExt cx="5724630" cy="353858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5127C3D-08BD-42C0-B904-EE8165019D5B}"/>
                </a:ext>
              </a:extLst>
            </p:cNvPr>
            <p:cNvGrpSpPr/>
            <p:nvPr/>
          </p:nvGrpSpPr>
          <p:grpSpPr>
            <a:xfrm>
              <a:off x="576716" y="2399497"/>
              <a:ext cx="5519284" cy="1075976"/>
              <a:chOff x="875461" y="2459802"/>
              <a:chExt cx="5519284" cy="107597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5CC393-6052-4D03-8227-4A18DAE856DA}"/>
                  </a:ext>
                </a:extLst>
              </p:cNvPr>
              <p:cNvSpPr txBox="1"/>
              <p:nvPr/>
            </p:nvSpPr>
            <p:spPr>
              <a:xfrm>
                <a:off x="1823279" y="2612448"/>
                <a:ext cx="457146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편의점 반경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300m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내 편의점은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7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개가 있으며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 100m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정도의 거리에 </a:t>
                </a:r>
                <a:r>
                  <a:rPr lang="ko-KR" altLang="en-US" sz="20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학원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이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2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개 있음</a:t>
                </a:r>
                <a:endPara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280546-702E-43A6-82B9-8DFAA2AFAF07}"/>
                  </a:ext>
                </a:extLst>
              </p:cNvPr>
              <p:cNvSpPr txBox="1"/>
              <p:nvPr/>
            </p:nvSpPr>
            <p:spPr>
              <a:xfrm>
                <a:off x="875461" y="2459802"/>
                <a:ext cx="889987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D1C56"/>
                    </a:solidFill>
                    <a:latin typeface="Futura Md BT" panose="020B0602020204020303" pitchFamily="34" charset="0"/>
                    <a:ea typeface="나눔바른고딕OTF" panose="02020603020101020101" pitchFamily="18" charset="-127"/>
                  </a:rPr>
                  <a:t>01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E00B81-2468-49C6-983D-513D1F56039B}"/>
                </a:ext>
              </a:extLst>
            </p:cNvPr>
            <p:cNvGrpSpPr/>
            <p:nvPr/>
          </p:nvGrpSpPr>
          <p:grpSpPr>
            <a:xfrm>
              <a:off x="576716" y="3597514"/>
              <a:ext cx="5724630" cy="1078685"/>
              <a:chOff x="875461" y="3793501"/>
              <a:chExt cx="5724630" cy="107868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F321E8A-3B92-4087-BD1C-05E0246492E8}"/>
                  </a:ext>
                </a:extLst>
              </p:cNvPr>
              <p:cNvSpPr txBox="1"/>
              <p:nvPr/>
            </p:nvSpPr>
            <p:spPr>
              <a:xfrm>
                <a:off x="1823278" y="3948856"/>
                <a:ext cx="477681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타 편의점과 거리가 매우 가까운 편은 아니며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,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약 </a:t>
                </a:r>
                <a:r>
                  <a:rPr lang="en-US" altLang="ko-KR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100m 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내외</a:t>
                </a:r>
                <a:endPara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거리에 학원이 있어 </a:t>
                </a:r>
                <a:r>
                  <a:rPr lang="ko-KR" altLang="en-US" sz="20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중고등학생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들의 구매도 높은 편임</a:t>
                </a:r>
                <a:endPara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9D59F6-A943-4C92-8CD4-BA50758120CC}"/>
                  </a:ext>
                </a:extLst>
              </p:cNvPr>
              <p:cNvSpPr txBox="1"/>
              <p:nvPr/>
            </p:nvSpPr>
            <p:spPr>
              <a:xfrm>
                <a:off x="875461" y="3793501"/>
                <a:ext cx="889987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D1C56"/>
                    </a:solidFill>
                    <a:latin typeface="Futura Md BT" panose="020B0602020204020303" pitchFamily="34" charset="0"/>
                    <a:ea typeface="나눔바른고딕OTF" panose="02020603020101020101" pitchFamily="18" charset="-127"/>
                  </a:rPr>
                  <a:t>02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26DAB51-8F0B-4BB4-B058-BA08FB5AEAB6}"/>
                </a:ext>
              </a:extLst>
            </p:cNvPr>
            <p:cNvGrpSpPr/>
            <p:nvPr/>
          </p:nvGrpSpPr>
          <p:grpSpPr>
            <a:xfrm>
              <a:off x="576716" y="4771809"/>
              <a:ext cx="5573968" cy="1166274"/>
              <a:chOff x="875461" y="5108339"/>
              <a:chExt cx="5573968" cy="116627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0B73D3-F5B7-4473-B0A4-66032885ED4C}"/>
                  </a:ext>
                </a:extLst>
              </p:cNvPr>
              <p:cNvSpPr txBox="1"/>
              <p:nvPr/>
            </p:nvSpPr>
            <p:spPr>
              <a:xfrm>
                <a:off x="1823278" y="5258950"/>
                <a:ext cx="46261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대학교와 대학교 부속 병원이 근처에 있어 </a:t>
                </a:r>
                <a:r>
                  <a:rPr lang="ko-KR" altLang="en-US" sz="20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대학생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들이나 </a:t>
                </a:r>
                <a:r>
                  <a:rPr lang="ko-KR" altLang="en-US" sz="20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병원에서 근무</a:t>
                </a:r>
                <a:r>
                  <a:rPr lang="ko-KR" altLang="en-US" sz="1600" spc="-1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Yoon윤고딕 760" panose="02000503000000000000" pitchFamily="2" charset="-127"/>
                    <a:ea typeface="Yoon윤고딕 760" panose="02000503000000000000" pitchFamily="2" charset="-127"/>
                  </a:rPr>
                  <a:t>하는 사람들이 많을 것으로 예상됨</a:t>
                </a:r>
                <a:endParaRPr lang="en-US" altLang="ko-KR" sz="16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28E0E8-9A85-4B08-81FC-B870AC369C95}"/>
                  </a:ext>
                </a:extLst>
              </p:cNvPr>
              <p:cNvSpPr txBox="1"/>
              <p:nvPr/>
            </p:nvSpPr>
            <p:spPr>
              <a:xfrm>
                <a:off x="875461" y="5108339"/>
                <a:ext cx="889987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dirty="0">
                    <a:ln w="12700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ED1C56"/>
                    </a:solidFill>
                    <a:latin typeface="Futura Md BT" panose="020B0602020204020303" pitchFamily="34" charset="0"/>
                    <a:ea typeface="나눔바른고딕OTF" panose="02020603020101020101" pitchFamily="18" charset="-127"/>
                  </a:rPr>
                  <a:t>03</a:t>
                </a:r>
              </a:p>
            </p:txBody>
          </p: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790261" y="2422857"/>
            <a:ext cx="4617342" cy="4070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편의점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및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주변 상권 지도</a:t>
            </a:r>
          </a:p>
        </p:txBody>
      </p:sp>
    </p:spTree>
    <p:extLst>
      <p:ext uri="{BB962C8B-B14F-4D97-AF65-F5344CB8AC3E}">
        <p14:creationId xmlns:p14="http://schemas.microsoft.com/office/powerpoint/2010/main" val="383911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0C11FE-F3EF-415A-8D69-2F3FF4EF81A5}"/>
              </a:ext>
            </a:extLst>
          </p:cNvPr>
          <p:cNvGrpSpPr/>
          <p:nvPr/>
        </p:nvGrpSpPr>
        <p:grpSpPr>
          <a:xfrm>
            <a:off x="8552977" y="1807393"/>
            <a:ext cx="2585248" cy="3243215"/>
            <a:chOff x="5308171" y="2290824"/>
            <a:chExt cx="2585248" cy="32432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3DB51C-949A-4A66-B0E8-8B561949B088}"/>
                </a:ext>
              </a:extLst>
            </p:cNvPr>
            <p:cNvSpPr txBox="1"/>
            <p:nvPr/>
          </p:nvSpPr>
          <p:spPr>
            <a:xfrm>
              <a:off x="5320279" y="2994882"/>
              <a:ext cx="2573140" cy="2539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1. </a:t>
              </a:r>
              <a:r>
                <a:rPr lang="ko-KR" altLang="en-US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주제 배경 및 분석 절차</a:t>
              </a:r>
              <a:endParaRPr lang="en-US" altLang="ko-KR" sz="1600" dirty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2. </a:t>
              </a:r>
              <a:r>
                <a:rPr lang="ko-KR" altLang="en-US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데이터 소개</a:t>
              </a:r>
              <a:endParaRPr lang="en-US" altLang="ko-KR" sz="1600" dirty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3. </a:t>
              </a:r>
              <a:r>
                <a:rPr lang="ko-KR" altLang="en-US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 </a:t>
              </a:r>
              <a:r>
                <a:rPr lang="en-US" altLang="ko-KR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1) </a:t>
              </a: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대시보드 개발</a:t>
              </a:r>
              <a:endParaRPr lang="en-US" altLang="ko-KR" sz="14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 </a:t>
              </a:r>
              <a:r>
                <a:rPr lang="en-US" altLang="ko-KR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2) </a:t>
              </a: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겨울시즌 매출 증대</a:t>
              </a:r>
              <a:endParaRPr lang="en-US" altLang="ko-KR" sz="14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 </a:t>
              </a:r>
              <a:r>
                <a:rPr lang="en-US" altLang="ko-KR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3) </a:t>
              </a:r>
              <a:r>
                <a:rPr lang="ko-KR" altLang="en-US" sz="14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6717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시간대별 검증 및 개선 방안 </a:t>
              </a:r>
              <a:endParaRPr lang="en-US" altLang="ko-KR" sz="1400" dirty="0">
                <a:ln w="12700">
                  <a:solidFill>
                    <a:schemeClr val="bg1">
                      <a:alpha val="0"/>
                    </a:schemeClr>
                  </a:solidFill>
                </a:ln>
                <a:solidFill>
                  <a:srgbClr val="76717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4. </a:t>
              </a:r>
              <a:r>
                <a:rPr lang="ko-KR" altLang="en-US" sz="1600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결 론</a:t>
              </a:r>
              <a:endParaRPr lang="en-US" altLang="ko-KR" sz="1600" dirty="0">
                <a:ln w="12700"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3B910B-0A13-4E40-A0F0-6344C4320C14}"/>
                </a:ext>
              </a:extLst>
            </p:cNvPr>
            <p:cNvSpPr txBox="1"/>
            <p:nvPr/>
          </p:nvSpPr>
          <p:spPr>
            <a:xfrm>
              <a:off x="5308171" y="2290824"/>
              <a:ext cx="16546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-150" dirty="0">
                  <a:latin typeface="Arial" panose="020B0604020202020204" pitchFamily="34" charset="0"/>
                  <a:ea typeface="Yoon윤고딕 750" panose="02000503000000000000" pitchFamily="2" charset="-127"/>
                  <a:cs typeface="Arial" panose="020B0604020202020204" pitchFamily="34" charset="0"/>
                </a:rPr>
                <a:t>INDEX</a:t>
              </a:r>
              <a:endParaRPr lang="ko-KR" altLang="en-US" sz="4000" spc="-150" dirty="0">
                <a:latin typeface="Arial" panose="020B0604020202020204" pitchFamily="34" charset="0"/>
                <a:ea typeface="Yoon윤고딕 750" panose="02000503000000000000" pitchFamily="2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191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39EFC03A-65BC-4AD9-91C3-6CBCC62FBA3F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67A0FBE-9918-4104-823A-F5DE4ECF34C6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C73C2BF-CFBB-4849-8B5D-D9FD61A5C17D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1BF84F11-328F-4D3C-BCBF-A6CCB93E7302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165FA542-3BA3-43F7-A006-5600CFB60F40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69A0B19-37D9-4AAC-9124-2353E4B3DA55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BF04B2-8399-454E-BD98-4203BFD3000B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2BFC516-D64F-42AF-99A4-FB2B14BA2748}"/>
              </a:ext>
            </a:extLst>
          </p:cNvPr>
          <p:cNvGrpSpPr/>
          <p:nvPr/>
        </p:nvGrpSpPr>
        <p:grpSpPr>
          <a:xfrm>
            <a:off x="4451192" y="443787"/>
            <a:ext cx="3289683" cy="891876"/>
            <a:chOff x="4451192" y="443787"/>
            <a:chExt cx="3289683" cy="89187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1BAF1B4-5E54-4E26-B927-1307B35CE995}"/>
                </a:ext>
              </a:extLst>
            </p:cNvPr>
            <p:cNvSpPr txBox="1"/>
            <p:nvPr/>
          </p:nvSpPr>
          <p:spPr>
            <a:xfrm>
              <a:off x="4451192" y="750888"/>
              <a:ext cx="32896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인구통계학적 분석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2C2502-14FB-4058-8061-EFF377979671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8A939C-61E8-482E-8800-8D7245BD5A9A}"/>
              </a:ext>
            </a:extLst>
          </p:cNvPr>
          <p:cNvSpPr txBox="1"/>
          <p:nvPr/>
        </p:nvSpPr>
        <p:spPr>
          <a:xfrm>
            <a:off x="4428728" y="1321262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무엇을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1B93007-EEDC-4F4D-AFBE-8F1B189C2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624240"/>
              </p:ext>
            </p:extLst>
          </p:nvPr>
        </p:nvGraphicFramePr>
        <p:xfrm>
          <a:off x="859659" y="2018012"/>
          <a:ext cx="4638463" cy="3481308"/>
        </p:xfrm>
        <a:graphic>
          <a:graphicData uri="http://schemas.openxmlformats.org/drawingml/2006/table">
            <a:tbl>
              <a:tblPr/>
              <a:tblGrid>
                <a:gridCol w="2002970">
                  <a:extLst>
                    <a:ext uri="{9D8B030D-6E8A-4147-A177-3AD203B41FA5}">
                      <a16:colId xmlns:a16="http://schemas.microsoft.com/office/drawing/2014/main" val="3762155738"/>
                    </a:ext>
                  </a:extLst>
                </a:gridCol>
                <a:gridCol w="1437967">
                  <a:extLst>
                    <a:ext uri="{9D8B030D-6E8A-4147-A177-3AD203B41FA5}">
                      <a16:colId xmlns:a16="http://schemas.microsoft.com/office/drawing/2014/main" val="98846995"/>
                    </a:ext>
                  </a:extLst>
                </a:gridCol>
                <a:gridCol w="1197526">
                  <a:extLst>
                    <a:ext uri="{9D8B030D-6E8A-4147-A177-3AD203B41FA5}">
                      <a16:colId xmlns:a16="http://schemas.microsoft.com/office/drawing/2014/main" val="3200578165"/>
                    </a:ext>
                  </a:extLst>
                </a:gridCol>
              </a:tblGrid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가구유형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비율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76035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인가구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2,229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58.78%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116969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세대가구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418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11.02%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35828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세대가구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969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25.55%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D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999095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세대가구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1.69%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043072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세대가구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0.00%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241124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비혈연가구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2.24%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841716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자료없는 집계구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0.71%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785459"/>
                  </a:ext>
                </a:extLst>
              </a:tr>
              <a:tr h="3868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총가구수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3,792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가구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100.00%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84207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79C08BB0-B364-4EA6-BDFD-2724EEE9F979}"/>
              </a:ext>
            </a:extLst>
          </p:cNvPr>
          <p:cNvSpPr txBox="1"/>
          <p:nvPr/>
        </p:nvSpPr>
        <p:spPr>
          <a:xfrm>
            <a:off x="771196" y="5467944"/>
            <a:ext cx="4972658" cy="9925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편의점 반경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300m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내의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1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인 가구의 비율이  약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59%</a:t>
            </a:r>
          </a:p>
          <a:p>
            <a:pPr>
              <a:lnSpc>
                <a:spcPct val="150000"/>
              </a:lnSpc>
            </a:pP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주변에 대학교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학생들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,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 대학교 부속 병원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의사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,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간호사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,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근처 사업체 등에</a:t>
            </a:r>
            <a:endParaRPr lang="en-US" altLang="ko-KR" sz="13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근무하는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직장인들이 많을 것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으로 판단 됨</a:t>
            </a:r>
            <a:endParaRPr lang="en-US" altLang="ko-KR" sz="13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35C8315D-D33D-4B89-BEF7-81322F07F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270103"/>
              </p:ext>
            </p:extLst>
          </p:nvPr>
        </p:nvGraphicFramePr>
        <p:xfrm>
          <a:off x="6152716" y="2007798"/>
          <a:ext cx="5236257" cy="3491520"/>
        </p:xfrm>
        <a:graphic>
          <a:graphicData uri="http://schemas.openxmlformats.org/drawingml/2006/table">
            <a:tbl>
              <a:tblPr/>
              <a:tblGrid>
                <a:gridCol w="2382786">
                  <a:extLst>
                    <a:ext uri="{9D8B030D-6E8A-4147-A177-3AD203B41FA5}">
                      <a16:colId xmlns:a16="http://schemas.microsoft.com/office/drawing/2014/main" val="3220691999"/>
                    </a:ext>
                  </a:extLst>
                </a:gridCol>
                <a:gridCol w="1304444">
                  <a:extLst>
                    <a:ext uri="{9D8B030D-6E8A-4147-A177-3AD203B41FA5}">
                      <a16:colId xmlns:a16="http://schemas.microsoft.com/office/drawing/2014/main" val="551266660"/>
                    </a:ext>
                  </a:extLst>
                </a:gridCol>
                <a:gridCol w="1549027">
                  <a:extLst>
                    <a:ext uri="{9D8B030D-6E8A-4147-A177-3AD203B41FA5}">
                      <a16:colId xmlns:a16="http://schemas.microsoft.com/office/drawing/2014/main" val="1408544526"/>
                    </a:ext>
                  </a:extLst>
                </a:gridCol>
              </a:tblGrid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성연령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인구수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인구비율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423498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대이하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3.25%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427799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219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3.39%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343167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1,291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19.96%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739629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700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10.82%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7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379716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376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5.81%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1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76216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50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398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6.15%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E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49842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남자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대이상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227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3.51%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499755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대이하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163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2.52%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270680"/>
                  </a:ext>
                </a:extLst>
              </a:tr>
              <a:tr h="2082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179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2.77%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807860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919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14.21%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A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29131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603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9.32%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3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817284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414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6.40%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780063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50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451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6.97%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625788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여자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60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대이상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70" panose="02000503000000000000" pitchFamily="2" charset="-127"/>
                        <a:ea typeface="Yoon윤고딕 77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317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4.90%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91405"/>
                  </a:ext>
                </a:extLst>
              </a:tr>
              <a:tr h="218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총합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6,467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100.00%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340169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86CF83BC-698B-4CB2-924F-16E76B34077E}"/>
              </a:ext>
            </a:extLst>
          </p:cNvPr>
          <p:cNvSpPr txBox="1"/>
          <p:nvPr/>
        </p:nvSpPr>
        <p:spPr>
          <a:xfrm>
            <a:off x="6064792" y="5467944"/>
            <a:ext cx="5652427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편의점 반경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300m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내 전체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거주인구의 약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20%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가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20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대 남자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이며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,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약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14%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가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20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대 여자</a:t>
            </a:r>
            <a:endParaRPr lang="en-US" altLang="ko-KR" sz="13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다음으로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30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대 남자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, 30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대 여자의 비중이 높으며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,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 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약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54%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가 </a:t>
            </a:r>
            <a:r>
              <a: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2-30</a:t>
            </a:r>
            <a:r>
              <a:rPr lang="ko-KR" altLang="en-US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대 인구</a:t>
            </a:r>
            <a:endParaRPr lang="en-US" altLang="ko-KR" sz="13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E36536-E3FE-4EB6-92DF-360152CBDB0B}"/>
              </a:ext>
            </a:extLst>
          </p:cNvPr>
          <p:cNvSpPr/>
          <p:nvPr/>
        </p:nvSpPr>
        <p:spPr>
          <a:xfrm>
            <a:off x="748487" y="1686149"/>
            <a:ext cx="31135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■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Census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데이터로 본 해당 지역가구 유형별 가구 수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56642B-D743-43B4-B731-F9AD937C334C}"/>
              </a:ext>
            </a:extLst>
          </p:cNvPr>
          <p:cNvSpPr/>
          <p:nvPr/>
        </p:nvSpPr>
        <p:spPr>
          <a:xfrm>
            <a:off x="6035482" y="1686150"/>
            <a:ext cx="27743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■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Census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데이터로 본 가구 연령별 가구 수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37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BA3CEF68-6824-43C0-8615-7774CFEFFFFA}"/>
              </a:ext>
            </a:extLst>
          </p:cNvPr>
          <p:cNvSpPr/>
          <p:nvPr/>
        </p:nvSpPr>
        <p:spPr>
          <a:xfrm>
            <a:off x="9805481" y="2307969"/>
            <a:ext cx="1501807" cy="58041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8A7D20B-BD6B-4252-82B7-B5CAF5AFE347}"/>
              </a:ext>
            </a:extLst>
          </p:cNvPr>
          <p:cNvSpPr/>
          <p:nvPr/>
        </p:nvSpPr>
        <p:spPr>
          <a:xfrm>
            <a:off x="7276289" y="2318606"/>
            <a:ext cx="1406072" cy="5697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93A784A1-7136-4AA0-B008-6A609F094D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7068507"/>
              </p:ext>
            </p:extLst>
          </p:nvPr>
        </p:nvGraphicFramePr>
        <p:xfrm>
          <a:off x="5401739" y="1994361"/>
          <a:ext cx="6129063" cy="3651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39EFC03A-65BC-4AD9-91C3-6CBCC62FBA3F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67A0FBE-9918-4104-823A-F5DE4ECF34C6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C73C2BF-CFBB-4849-8B5D-D9FD61A5C17D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1BF84F11-328F-4D3C-BCBF-A6CCB93E7302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165FA542-3BA3-43F7-A006-5600CFB60F40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69A0B19-37D9-4AAC-9124-2353E4B3DA55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BF04B2-8399-454E-BD98-4203BFD3000B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[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2]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매출을 늘리고 싶어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!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2BFC516-D64F-42AF-99A4-FB2B14BA2748}"/>
              </a:ext>
            </a:extLst>
          </p:cNvPr>
          <p:cNvGrpSpPr/>
          <p:nvPr/>
        </p:nvGrpSpPr>
        <p:grpSpPr>
          <a:xfrm>
            <a:off x="4211546" y="443787"/>
            <a:ext cx="3768981" cy="891876"/>
            <a:chOff x="4211546" y="443787"/>
            <a:chExt cx="3768981" cy="89187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1BAF1B4-5E54-4E26-B927-1307B35CE995}"/>
                </a:ext>
              </a:extLst>
            </p:cNvPr>
            <p:cNvSpPr txBox="1"/>
            <p:nvPr/>
          </p:nvSpPr>
          <p:spPr>
            <a:xfrm>
              <a:off x="4211546" y="750888"/>
              <a:ext cx="376898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-15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Yoon윤고딕 760" panose="02000503000000000000" pitchFamily="2" charset="-127"/>
                  <a:ea typeface="Yoon윤고딕 760" panose="02000503000000000000" pitchFamily="2" charset="-127"/>
                  <a:cs typeface="+mn-cs"/>
                </a:rPr>
                <a:t>통신사 유동인구 분석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2C2502-14FB-4058-8061-EFF377979671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03.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문제 해결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8A939C-61E8-482E-8800-8D7245BD5A9A}"/>
              </a:ext>
            </a:extLst>
          </p:cNvPr>
          <p:cNvSpPr txBox="1"/>
          <p:nvPr/>
        </p:nvSpPr>
        <p:spPr>
          <a:xfrm>
            <a:off x="4428728" y="1321262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언제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1D24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누구에게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무엇을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1D24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팔아야 할까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C08BB0-B364-4EA6-BDFD-2724EEE9F979}"/>
              </a:ext>
            </a:extLst>
          </p:cNvPr>
          <p:cNvSpPr txBox="1"/>
          <p:nvPr/>
        </p:nvSpPr>
        <p:spPr>
          <a:xfrm>
            <a:off x="748487" y="5641462"/>
            <a:ext cx="4772448" cy="9925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반경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300m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내의 일년 총 유동인구는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20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대 남성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의 비율이 가장 높으며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그 다음으로는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30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대 남성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&gt; 30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대 여성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&gt; 40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대 여성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&gt; 20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대 여성</a:t>
            </a:r>
            <a:endParaRPr kumimoji="0" lang="en-US" altLang="ko-KR" sz="13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Yoon윤고딕 770" panose="02000503000000000000" pitchFamily="2" charset="-127"/>
              <a:ea typeface="Yoon윤고딕 770" panose="02000503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70" panose="02000503000000000000" pitchFamily="2" charset="-127"/>
                <a:ea typeface="Yoon윤고딕 770" panose="02000503000000000000" pitchFamily="2" charset="-127"/>
                <a:cs typeface="+mn-cs"/>
              </a:rPr>
              <a:t>순으로 유동인구가 많음</a:t>
            </a:r>
            <a:endParaRPr kumimoji="0" lang="en-US" altLang="ko-KR" sz="13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Yoon윤고딕 770" panose="02000503000000000000" pitchFamily="2" charset="-127"/>
              <a:ea typeface="Yoon윤고딕 770" panose="02000503000000000000" pitchFamily="2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CE36536-E3FE-4EB6-92DF-360152CBDB0B}"/>
              </a:ext>
            </a:extLst>
          </p:cNvPr>
          <p:cNvSpPr/>
          <p:nvPr/>
        </p:nvSpPr>
        <p:spPr>
          <a:xfrm>
            <a:off x="748487" y="1686149"/>
            <a:ext cx="27743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■  통신사 유동인구 데이터로 본 성연령별 비율 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6666DD0-16DC-4C2E-937D-FB8808F05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19539"/>
              </p:ext>
            </p:extLst>
          </p:nvPr>
        </p:nvGraphicFramePr>
        <p:xfrm>
          <a:off x="865515" y="2018542"/>
          <a:ext cx="4072245" cy="3622920"/>
        </p:xfrm>
        <a:graphic>
          <a:graphicData uri="http://schemas.openxmlformats.org/drawingml/2006/table">
            <a:tbl>
              <a:tblPr/>
              <a:tblGrid>
                <a:gridCol w="1357415">
                  <a:extLst>
                    <a:ext uri="{9D8B030D-6E8A-4147-A177-3AD203B41FA5}">
                      <a16:colId xmlns:a16="http://schemas.microsoft.com/office/drawing/2014/main" val="4277450968"/>
                    </a:ext>
                  </a:extLst>
                </a:gridCol>
                <a:gridCol w="1357415">
                  <a:extLst>
                    <a:ext uri="{9D8B030D-6E8A-4147-A177-3AD203B41FA5}">
                      <a16:colId xmlns:a16="http://schemas.microsoft.com/office/drawing/2014/main" val="3876009960"/>
                    </a:ext>
                  </a:extLst>
                </a:gridCol>
                <a:gridCol w="1357415">
                  <a:extLst>
                    <a:ext uri="{9D8B030D-6E8A-4147-A177-3AD203B41FA5}">
                      <a16:colId xmlns:a16="http://schemas.microsoft.com/office/drawing/2014/main" val="2838200381"/>
                    </a:ext>
                  </a:extLst>
                </a:gridCol>
              </a:tblGrid>
              <a:tr h="2587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성별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연령대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</a:t>
                      </a:r>
                      <a:r>
                        <a:rPr lang="ko-KR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년 </a:t>
                      </a:r>
                      <a:r>
                        <a:rPr lang="ko-KR" alt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총비율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Yoon윤고딕 750" panose="02000503000000000000" pitchFamily="2" charset="-127"/>
                        <a:ea typeface="Yoon윤고딕 75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051633"/>
                  </a:ext>
                </a:extLst>
              </a:tr>
              <a:tr h="25878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4.36%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78818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12.28%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735100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30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10.97%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76366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10.87%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856381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50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8.89%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3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38428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60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5.07%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14215"/>
                  </a:ext>
                </a:extLst>
              </a:tr>
              <a:tr h="25878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여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3.60%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39872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9.36%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B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873692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30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10.91%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341238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10.50%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270909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50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8.31%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178215"/>
                  </a:ext>
                </a:extLst>
              </a:tr>
              <a:tr h="2587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60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4.89%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75337"/>
                  </a:ext>
                </a:extLst>
              </a:tr>
              <a:tr h="2587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총합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100.00%</a:t>
                      </a:r>
                    </a:p>
                  </a:txBody>
                  <a:tcPr marL="7620" marR="25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7464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2770873-0A20-4EA5-A421-3CB48FC54F17}"/>
              </a:ext>
            </a:extLst>
          </p:cNvPr>
          <p:cNvSpPr txBox="1"/>
          <p:nvPr/>
        </p:nvSpPr>
        <p:spPr>
          <a:xfrm>
            <a:off x="5878375" y="5641462"/>
            <a:ext cx="5652427" cy="9925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20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대 남성과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여성 비율이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3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월과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9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월에 증가하는 패턴을 보이며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, 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대학생들의 학기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 중 여부에 영향이 있을 것으로 보임</a:t>
            </a:r>
            <a:endParaRPr kumimoji="0" lang="en-US" altLang="ko-KR" sz="13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Yoon윤고딕 760" panose="02000503000000000000" pitchFamily="2" charset="-127"/>
              <a:ea typeface="Yoon윤고딕 760" panose="02000503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30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대는 여성과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Yoon윤고딕 760" panose="02000503000000000000" pitchFamily="2" charset="-127"/>
                <a:ea typeface="Yoon윤고딕 760" panose="02000503000000000000" pitchFamily="2" charset="-127"/>
                <a:cs typeface="+mn-cs"/>
              </a:rPr>
              <a:t>남성 모두 월별로 비슷한 수준으로 높은 비율을 보임 </a:t>
            </a:r>
            <a:endParaRPr kumimoji="0" lang="en-US" altLang="ko-KR" sz="1300" b="0" i="0" u="none" strike="noStrike" kern="1200" cap="none" spc="-1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Yoon윤고딕 760" panose="02000503000000000000" pitchFamily="2" charset="-127"/>
              <a:ea typeface="Yoon윤고딕 760" panose="02000503000000000000" pitchFamily="2" charset="-127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614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39EFC03A-65BC-4AD9-91C3-6CBCC62FBA3F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67A0FBE-9918-4104-823A-F5DE4ECF34C6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3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C73C2BF-CFBB-4849-8B5D-D9FD61A5C17D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1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70" name="이등변 삼각형 69">
              <a:extLst>
                <a:ext uri="{FF2B5EF4-FFF2-40B4-BE49-F238E27FC236}">
                  <a16:creationId xmlns:a16="http://schemas.microsoft.com/office/drawing/2014/main" id="{1BF84F11-328F-4D3C-BCBF-A6CCB93E7302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165FA542-3BA3-43F7-A006-5600CFB60F40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69A0B19-37D9-4AAC-9124-2353E4B3DA55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1BF04B2-8399-454E-BD98-4203BFD3000B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[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고민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2]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매출을 늘리고 싶어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!</a:t>
              </a:r>
              <a:endParaRPr kumimoji="0" lang="ko-KR" altLang="en-US" sz="12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2BFC516-D64F-42AF-99A4-FB2B14BA2748}"/>
              </a:ext>
            </a:extLst>
          </p:cNvPr>
          <p:cNvGrpSpPr/>
          <p:nvPr/>
        </p:nvGrpSpPr>
        <p:grpSpPr>
          <a:xfrm>
            <a:off x="3544700" y="443787"/>
            <a:ext cx="5102679" cy="891876"/>
            <a:chOff x="3544700" y="443787"/>
            <a:chExt cx="5102679" cy="89187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1BAF1B4-5E54-4E26-B927-1307B35CE995}"/>
                </a:ext>
              </a:extLst>
            </p:cNvPr>
            <p:cNvSpPr txBox="1"/>
            <p:nvPr/>
          </p:nvSpPr>
          <p:spPr>
            <a:xfrm>
              <a:off x="3544700" y="750888"/>
              <a:ext cx="51026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0" i="0" u="none" strike="noStrike" kern="1200" cap="none" spc="-15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Yoon윤고딕 760" panose="02000503000000000000" pitchFamily="2" charset="-127"/>
                  <a:ea typeface="Yoon윤고딕 760" panose="02000503000000000000" pitchFamily="2" charset="-127"/>
                  <a:cs typeface="+mn-cs"/>
                </a:rPr>
                <a:t>유행에 민감한 고객 특성 사례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72C2502-14FB-4058-8061-EFF377979671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03.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Yoon윤고딕 750" panose="02000503000000000000" pitchFamily="2" charset="-127"/>
                  <a:ea typeface="Yoon윤고딕 750" panose="02000503000000000000" pitchFamily="2" charset="-127"/>
                  <a:cs typeface="+mn-cs"/>
                </a:rPr>
                <a:t>문제 해결</a:t>
              </a:r>
              <a:endParaRPr kumimoji="0" lang="en-US" altLang="ko-KR" sz="16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8A939C-61E8-482E-8800-8D7245BD5A9A}"/>
              </a:ext>
            </a:extLst>
          </p:cNvPr>
          <p:cNvSpPr txBox="1"/>
          <p:nvPr/>
        </p:nvSpPr>
        <p:spPr>
          <a:xfrm>
            <a:off x="4428728" y="1321262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언제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1D24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누구에게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무엇을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F1D24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팔아야 할까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D1C56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?</a:t>
            </a:r>
          </a:p>
        </p:txBody>
      </p:sp>
      <p:graphicFrame>
        <p:nvGraphicFramePr>
          <p:cNvPr id="20" name="차트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627942"/>
              </p:ext>
            </p:extLst>
          </p:nvPr>
        </p:nvGraphicFramePr>
        <p:xfrm>
          <a:off x="1271270" y="1642764"/>
          <a:ext cx="9935210" cy="4824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31933C-D254-45FF-9887-D080F3588B8E}"/>
              </a:ext>
            </a:extLst>
          </p:cNvPr>
          <p:cNvGrpSpPr/>
          <p:nvPr/>
        </p:nvGrpSpPr>
        <p:grpSpPr>
          <a:xfrm>
            <a:off x="1745559" y="2346249"/>
            <a:ext cx="2130694" cy="772871"/>
            <a:chOff x="8352692" y="4208585"/>
            <a:chExt cx="1648261" cy="59787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F109C5F-F68D-4A3A-B5C2-902CAD0ED7B0}"/>
                </a:ext>
              </a:extLst>
            </p:cNvPr>
            <p:cNvSpPr/>
            <p:nvPr/>
          </p:nvSpPr>
          <p:spPr>
            <a:xfrm>
              <a:off x="8352692" y="4208585"/>
              <a:ext cx="1648261" cy="597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927C961-8DE2-4E20-B40A-D6DB8E6828CA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413738"/>
              <a:ext cx="375139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2F699F3-6679-4EEE-BDB5-90C0FBD75D0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607169"/>
              <a:ext cx="375139" cy="0"/>
            </a:xfrm>
            <a:prstGeom prst="line">
              <a:avLst/>
            </a:prstGeom>
            <a:ln w="28575">
              <a:solidFill>
                <a:srgbClr val="00206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E8998B-DF69-442F-8D66-2637D98559B9}"/>
                </a:ext>
              </a:extLst>
            </p:cNvPr>
            <p:cNvSpPr txBox="1"/>
            <p:nvPr/>
          </p:nvSpPr>
          <p:spPr>
            <a:xfrm>
              <a:off x="8971529" y="4275238"/>
              <a:ext cx="663675" cy="238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과즙음료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5109B3-A326-4694-A38C-772EB46BB698}"/>
                </a:ext>
              </a:extLst>
            </p:cNvPr>
            <p:cNvSpPr txBox="1"/>
            <p:nvPr/>
          </p:nvSpPr>
          <p:spPr>
            <a:xfrm>
              <a:off x="8971529" y="4467572"/>
              <a:ext cx="533470" cy="238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도시락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cxnSp>
        <p:nvCxnSpPr>
          <p:cNvPr id="3" name="직선 연결선 2"/>
          <p:cNvCxnSpPr/>
          <p:nvPr/>
        </p:nvCxnSpPr>
        <p:spPr>
          <a:xfrm flipV="1">
            <a:off x="4917440" y="2568745"/>
            <a:ext cx="0" cy="372839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05109B3-A326-4694-A38C-772EB46BB698}"/>
              </a:ext>
            </a:extLst>
          </p:cNvPr>
          <p:cNvSpPr txBox="1"/>
          <p:nvPr/>
        </p:nvSpPr>
        <p:spPr>
          <a:xfrm>
            <a:off x="4116839" y="2260968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백종원도시락 출시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9315316" y="2568745"/>
            <a:ext cx="0" cy="3728392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05109B3-A326-4694-A38C-772EB46BB698}"/>
              </a:ext>
            </a:extLst>
          </p:cNvPr>
          <p:cNvSpPr txBox="1"/>
          <p:nvPr/>
        </p:nvSpPr>
        <p:spPr>
          <a:xfrm>
            <a:off x="7763295" y="2183647"/>
            <a:ext cx="2521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갈아만든배 숙취 해소 방송출연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649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864531" y="2245341"/>
            <a:ext cx="29402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■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TOP 5 Category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겨울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vs.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非겨울 월 평균 매출액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213276"/>
              </p:ext>
            </p:extLst>
          </p:nvPr>
        </p:nvGraphicFramePr>
        <p:xfrm>
          <a:off x="964800" y="2600272"/>
          <a:ext cx="5174803" cy="22072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2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7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7879">
                <a:tc>
                  <a:txBody>
                    <a:bodyPr/>
                    <a:lstStyle/>
                    <a:p>
                      <a:pPr algn="dist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非 겨울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겨 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증 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증감율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879"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담배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52,631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42,925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9,706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18.4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879"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음료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31,712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23,953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7,759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24.5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879"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주류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23,348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16,199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7,149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30.6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879"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과자류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9,671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9,724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53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0.5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879"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u="none" strike="noStrike" dirty="0" err="1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간편식사류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144000" marR="14400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9,201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u="none" strike="noStrike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8,347 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854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▼</a:t>
                      </a:r>
                      <a:r>
                        <a:rPr lang="en-US" altLang="ko-KR" sz="1400" u="none" strike="noStrike" dirty="0"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9.3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5280985" y="2338662"/>
            <a:ext cx="9672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(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단위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: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천원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,%)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539108" y="2274308"/>
            <a:ext cx="4986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잘 팔리는 </a:t>
            </a:r>
            <a:r>
              <a:rPr lang="ko-KR" altLang="en-US" sz="1600" spc="-9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상품군</a:t>
            </a:r>
            <a:r>
              <a:rPr lang="ko-KR" altLang="en-US" sz="1600" spc="-90" dirty="0">
                <a:solidFill>
                  <a:schemeClr val="tx1">
                    <a:lumMod val="65000"/>
                    <a:lumOff val="3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 중에 </a:t>
            </a:r>
            <a:endParaRPr lang="en-US" altLang="ko-KR" sz="1600" spc="-90" dirty="0">
              <a:solidFill>
                <a:schemeClr val="tx1">
                  <a:lumMod val="65000"/>
                  <a:lumOff val="3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  <a:p>
            <a:r>
              <a:rPr lang="ko-KR" altLang="en-US" sz="1600" spc="-90" dirty="0">
                <a:solidFill>
                  <a:srgbClr val="0070C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겨울철 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현저히 떨어지는 </a:t>
            </a:r>
            <a:r>
              <a:rPr lang="ko-KR" altLang="en-US" sz="1600" spc="-90" dirty="0">
                <a:solidFill>
                  <a:srgbClr val="C0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음료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와 </a:t>
            </a:r>
            <a:r>
              <a:rPr lang="ko-KR" altLang="en-US" sz="1600" spc="-90" dirty="0">
                <a:solidFill>
                  <a:srgbClr val="C00000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주류</a:t>
            </a:r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의 판매량을 늘려보자</a:t>
            </a:r>
            <a:r>
              <a:rPr lang="en-US" altLang="ko-KR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!</a:t>
            </a:r>
          </a:p>
        </p:txBody>
      </p:sp>
      <p:pic>
        <p:nvPicPr>
          <p:cNvPr id="61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5" t="4020" r="51035" b="78724"/>
          <a:stretch/>
        </p:blipFill>
        <p:spPr bwMode="auto">
          <a:xfrm>
            <a:off x="5234168" y="3283389"/>
            <a:ext cx="1060886" cy="49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5" t="4020" r="51035" b="78724"/>
          <a:stretch/>
        </p:blipFill>
        <p:spPr bwMode="auto">
          <a:xfrm>
            <a:off x="5234168" y="3656940"/>
            <a:ext cx="1060886" cy="49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832578" y="4836319"/>
            <a:ext cx="19678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※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겨울 시즌 기준 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: 12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월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, 1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월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, 2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월</a:t>
            </a:r>
            <a:endParaRPr lang="en-US" altLang="ko-KR" sz="11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40368" y="4265970"/>
            <a:ext cx="605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음 </a:t>
            </a:r>
            <a:r>
              <a:rPr lang="ko-KR" altLang="en-US" sz="16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료</a:t>
            </a:r>
            <a:endParaRPr lang="ko-KR" altLang="en-US" sz="16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625865" y="4237604"/>
            <a:ext cx="6052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주 류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539107" y="4836319"/>
            <a:ext cx="53240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※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담배 판매의 경우 구매 주기가 명확하므로 제외함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.</a:t>
            </a:r>
          </a:p>
        </p:txBody>
      </p:sp>
      <p:pic>
        <p:nvPicPr>
          <p:cNvPr id="102" name="Picture 2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5" t="4020" r="51035" b="78724"/>
          <a:stretch/>
        </p:blipFill>
        <p:spPr bwMode="auto">
          <a:xfrm>
            <a:off x="5234168" y="4389907"/>
            <a:ext cx="1060886" cy="49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6974196" y="3116331"/>
            <a:ext cx="4486065" cy="1167877"/>
            <a:chOff x="7078263" y="3075849"/>
            <a:chExt cx="5273725" cy="1372932"/>
          </a:xfrm>
        </p:grpSpPr>
        <p:grpSp>
          <p:nvGrpSpPr>
            <p:cNvPr id="50" name="그룹 49"/>
            <p:cNvGrpSpPr/>
            <p:nvPr/>
          </p:nvGrpSpPr>
          <p:grpSpPr>
            <a:xfrm>
              <a:off x="8970062" y="3169605"/>
              <a:ext cx="1105759" cy="1017244"/>
              <a:chOff x="5769789" y="3587448"/>
              <a:chExt cx="1938447" cy="1783275"/>
            </a:xfrm>
          </p:grpSpPr>
          <p:pic>
            <p:nvPicPr>
              <p:cNvPr id="53" name="Picture 24" descr="소주 일러스트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04" t="26208" r="56026" b="12183"/>
              <a:stretch/>
            </p:blipFill>
            <p:spPr bwMode="auto">
              <a:xfrm>
                <a:off x="6321145" y="3761439"/>
                <a:ext cx="1387091" cy="16092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6" descr="맥주병 일러스트에 대한 이미지 검색결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769789" y="3587448"/>
                <a:ext cx="590294" cy="1768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7078263" y="3075849"/>
              <a:ext cx="1367120" cy="1188891"/>
              <a:chOff x="3563125" y="5194541"/>
              <a:chExt cx="1367120" cy="1188891"/>
            </a:xfrm>
          </p:grpSpPr>
          <p:pic>
            <p:nvPicPr>
              <p:cNvPr id="47" name="Picture 4" descr="음료 일러스트에 대한 이미지 검색결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3125" y="5194541"/>
                <a:ext cx="826409" cy="960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커피 일러스트에 대한 이미지 검색결과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9322" y="5382411"/>
                <a:ext cx="720923" cy="7209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8" descr="관련 이미지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83" t="5550" r="16108" b="18807"/>
              <a:stretch/>
            </p:blipFill>
            <p:spPr bwMode="auto">
              <a:xfrm>
                <a:off x="4106748" y="5836791"/>
                <a:ext cx="499301" cy="5466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" name="그룹 102"/>
            <p:cNvGrpSpPr/>
            <p:nvPr/>
          </p:nvGrpSpPr>
          <p:grpSpPr>
            <a:xfrm>
              <a:off x="10421032" y="3160003"/>
              <a:ext cx="1930956" cy="1288778"/>
              <a:chOff x="9211113" y="4469665"/>
              <a:chExt cx="1930956" cy="1288778"/>
            </a:xfrm>
          </p:grpSpPr>
          <p:pic>
            <p:nvPicPr>
              <p:cNvPr id="104" name="Picture 4" descr="햄버거 icon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39" t="21012" r="12685" b="21800"/>
              <a:stretch/>
            </p:blipFill>
            <p:spPr bwMode="auto">
              <a:xfrm rot="538885">
                <a:off x="10503434" y="5006927"/>
                <a:ext cx="638635" cy="49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5" name="그룹 104"/>
              <p:cNvGrpSpPr/>
              <p:nvPr/>
            </p:nvGrpSpPr>
            <p:grpSpPr>
              <a:xfrm>
                <a:off x="9211113" y="4469665"/>
                <a:ext cx="1417647" cy="1288778"/>
                <a:chOff x="10148752" y="2170157"/>
                <a:chExt cx="1893950" cy="1721784"/>
              </a:xfrm>
            </p:grpSpPr>
            <p:pic>
              <p:nvPicPr>
                <p:cNvPr id="106" name="Picture 16" descr="도시락 일러스트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212673">
                  <a:off x="10148752" y="2170157"/>
                  <a:ext cx="1673812" cy="12553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그림 106" descr="화면 캡처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76994" y="3014755"/>
                  <a:ext cx="965708" cy="87718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9" name="직사각형 108"/>
          <p:cNvSpPr/>
          <p:nvPr/>
        </p:nvSpPr>
        <p:spPr>
          <a:xfrm>
            <a:off x="10118698" y="4247613"/>
            <a:ext cx="1112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간편식사류</a:t>
            </a:r>
            <a:endParaRPr lang="ko-KR" altLang="en-US" sz="16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2FDC446-93CC-4098-A68D-38161D725EA5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EA1D5A-489E-4DE8-A90A-8E3D8B4B23D0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CCBA64A-276D-439F-8F41-DE89014279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9418A687-2825-40E8-A86D-A8DEC3DFFD73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B386590B-D76F-4B63-AEEA-EE8D5E3B5B33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088FFD9-3F6A-418C-908C-BD10ABA8AB6C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B74A710-9F74-40BF-AA41-2C911EB55EE9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2ADE07C-B668-4F37-A7DF-C8DDA2C1045C}"/>
              </a:ext>
            </a:extLst>
          </p:cNvPr>
          <p:cNvGrpSpPr/>
          <p:nvPr/>
        </p:nvGrpSpPr>
        <p:grpSpPr>
          <a:xfrm>
            <a:off x="3240926" y="443787"/>
            <a:ext cx="5710218" cy="891876"/>
            <a:chOff x="3240926" y="443787"/>
            <a:chExt cx="5710218" cy="8918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4463778-B792-4283-ACB5-CEDA6972284F}"/>
                </a:ext>
              </a:extLst>
            </p:cNvPr>
            <p:cNvSpPr txBox="1"/>
            <p:nvPr/>
          </p:nvSpPr>
          <p:spPr>
            <a:xfrm>
              <a:off x="3240926" y="750888"/>
              <a:ext cx="57102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Category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별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/</a:t>
              </a:r>
              <a:r>
                <a:rPr lang="ko-KR" altLang="en-US" sz="32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시즌별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매출액 분석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1D5710-8453-4846-B074-3AC3D85F5B2C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BF334A5-F5DC-4D85-B808-DDD7BBB4E895}"/>
              </a:ext>
            </a:extLst>
          </p:cNvPr>
          <p:cNvSpPr txBox="1"/>
          <p:nvPr/>
        </p:nvSpPr>
        <p:spPr>
          <a:xfrm>
            <a:off x="4446361" y="1321262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무엇을 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C1ECA46-D52D-4702-98D4-ACA6BA8ED743}"/>
              </a:ext>
            </a:extLst>
          </p:cNvPr>
          <p:cNvGrpSpPr/>
          <p:nvPr/>
        </p:nvGrpSpPr>
        <p:grpSpPr>
          <a:xfrm>
            <a:off x="982663" y="5481980"/>
            <a:ext cx="10226675" cy="949986"/>
            <a:chOff x="982663" y="5481980"/>
            <a:chExt cx="10226675" cy="94998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7A5C47C-3DF2-4E2B-89C1-E35F2C6FE69E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4EE1013-DD94-4FD7-AF66-96EFCE774BED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음료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·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주류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·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간편식사류의 판매량을 늘려야 한다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46A0CFC-7F8C-49F4-9E2C-4D888C31FBC3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3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F2FDC446-93CC-4098-A68D-38161D725EA5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EA1D5A-489E-4DE8-A90A-8E3D8B4B23D0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CCBA64A-276D-439F-8F41-DE89014279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5" name="이등변 삼각형 54">
              <a:extLst>
                <a:ext uri="{FF2B5EF4-FFF2-40B4-BE49-F238E27FC236}">
                  <a16:creationId xmlns:a16="http://schemas.microsoft.com/office/drawing/2014/main" id="{9418A687-2825-40E8-A86D-A8DEC3DFFD73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B386590B-D76F-4B63-AEEA-EE8D5E3B5B33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088FFD9-3F6A-418C-908C-BD10ABA8AB6C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B74A710-9F74-40BF-AA41-2C911EB55EE9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2ADE07C-B668-4F37-A7DF-C8DDA2C1045C}"/>
              </a:ext>
            </a:extLst>
          </p:cNvPr>
          <p:cNvGrpSpPr/>
          <p:nvPr/>
        </p:nvGrpSpPr>
        <p:grpSpPr>
          <a:xfrm>
            <a:off x="3240926" y="443787"/>
            <a:ext cx="5710218" cy="891876"/>
            <a:chOff x="3240926" y="443787"/>
            <a:chExt cx="5710218" cy="8918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4463778-B792-4283-ACB5-CEDA6972284F}"/>
                </a:ext>
              </a:extLst>
            </p:cNvPr>
            <p:cNvSpPr txBox="1"/>
            <p:nvPr/>
          </p:nvSpPr>
          <p:spPr>
            <a:xfrm>
              <a:off x="3240926" y="750888"/>
              <a:ext cx="57102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Category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별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/</a:t>
              </a:r>
              <a:r>
                <a:rPr lang="ko-KR" altLang="en-US" sz="32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시즌별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매출액 분석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1D5710-8453-4846-B074-3AC3D85F5B2C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BF334A5-F5DC-4D85-B808-DDD7BBB4E895}"/>
              </a:ext>
            </a:extLst>
          </p:cNvPr>
          <p:cNvSpPr txBox="1"/>
          <p:nvPr/>
        </p:nvSpPr>
        <p:spPr>
          <a:xfrm>
            <a:off x="4446361" y="1321262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무엇을 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C1ECA46-D52D-4702-98D4-ACA6BA8ED743}"/>
              </a:ext>
            </a:extLst>
          </p:cNvPr>
          <p:cNvGrpSpPr/>
          <p:nvPr/>
        </p:nvGrpSpPr>
        <p:grpSpPr>
          <a:xfrm>
            <a:off x="982663" y="5295797"/>
            <a:ext cx="10226675" cy="949986"/>
            <a:chOff x="982663" y="5481980"/>
            <a:chExt cx="10226675" cy="94998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7A5C47C-3DF2-4E2B-89C1-E35F2C6FE69E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4EE1013-DD94-4FD7-AF66-96EFCE774BED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20~30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대가 좋아하고 다른 곳에선 팔지 않는 것을 팔자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46A0CFC-7F8C-49F4-9E2C-4D888C31FBC3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5E392A-EB50-4518-A7F2-5D13FC9DA977}"/>
              </a:ext>
            </a:extLst>
          </p:cNvPr>
          <p:cNvGrpSpPr/>
          <p:nvPr/>
        </p:nvGrpSpPr>
        <p:grpSpPr>
          <a:xfrm>
            <a:off x="691891" y="2328932"/>
            <a:ext cx="5098070" cy="2385308"/>
            <a:chOff x="6074604" y="1585076"/>
            <a:chExt cx="5098070" cy="238530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86EED61-668B-4704-B74B-62D1466CE4F0}"/>
                </a:ext>
              </a:extLst>
            </p:cNvPr>
            <p:cNvSpPr/>
            <p:nvPr/>
          </p:nvSpPr>
          <p:spPr>
            <a:xfrm>
              <a:off x="6074604" y="1766368"/>
              <a:ext cx="5098070" cy="220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BC016E5-DA8C-4623-9A2C-2A7821F308F9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23">
              <a:extLst>
                <a:ext uri="{FF2B5EF4-FFF2-40B4-BE49-F238E27FC236}">
                  <a16:creationId xmlns:a16="http://schemas.microsoft.com/office/drawing/2014/main" id="{669E6516-DEC8-4B22-94C0-7987B0123E37}"/>
                </a:ext>
              </a:extLst>
            </p:cNvPr>
            <p:cNvSpPr/>
            <p:nvPr/>
          </p:nvSpPr>
          <p:spPr>
            <a:xfrm>
              <a:off x="6386803" y="1585076"/>
              <a:ext cx="2724629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겨울철 방문 고객을 어떻게 늘릴까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?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4DC8606-FA1B-424C-92C1-6323A24B4E81}"/>
                </a:ext>
              </a:extLst>
            </p:cNvPr>
            <p:cNvSpPr txBox="1"/>
            <p:nvPr/>
          </p:nvSpPr>
          <p:spPr>
            <a:xfrm>
              <a:off x="6684361" y="2187644"/>
              <a:ext cx="4262705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주변 편의점과 </a:t>
              </a:r>
              <a:r>
                <a:rPr lang="ko-KR" altLang="en-US" sz="13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마트의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고객을 유입시킬 수 있는 방법이 무엇일까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우리의 주 고객인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20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대 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~ 30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대를 유혹할 만한 제품이 무엇일까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입소문을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낼 수 있는 특별한 상품이 무엇일까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EBCCA71-F7E0-42CB-A89D-B7FD2948EA04}"/>
                </a:ext>
              </a:extLst>
            </p:cNvPr>
            <p:cNvSpPr/>
            <p:nvPr/>
          </p:nvSpPr>
          <p:spPr>
            <a:xfrm>
              <a:off x="6386804" y="2393253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91269AE7-FE04-4CD3-9BFA-7F4E534E577D}"/>
                </a:ext>
              </a:extLst>
            </p:cNvPr>
            <p:cNvSpPr/>
            <p:nvPr/>
          </p:nvSpPr>
          <p:spPr>
            <a:xfrm>
              <a:off x="6386804" y="2780600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364DF65-91F1-4C1F-93A7-D3AD06C0076E}"/>
                </a:ext>
              </a:extLst>
            </p:cNvPr>
            <p:cNvSpPr/>
            <p:nvPr/>
          </p:nvSpPr>
          <p:spPr>
            <a:xfrm>
              <a:off x="6386804" y="3172027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6370779" y="2510224"/>
            <a:ext cx="5098070" cy="22040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682417" y="2328932"/>
            <a:ext cx="4786432" cy="2344668"/>
            <a:chOff x="6641351" y="2226402"/>
            <a:chExt cx="4786432" cy="2344668"/>
          </a:xfrm>
        </p:grpSpPr>
        <p:pic>
          <p:nvPicPr>
            <p:cNvPr id="81" name="Picture 2" descr="https://bgm.gg/i/1f241f8/resize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7" t="26738" r="1780" b="1552"/>
            <a:stretch/>
          </p:blipFill>
          <p:spPr bwMode="auto">
            <a:xfrm>
              <a:off x="6789835" y="2610988"/>
              <a:ext cx="3968997" cy="196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모서리가 둥근 직사각형 23">
              <a:extLst>
                <a:ext uri="{FF2B5EF4-FFF2-40B4-BE49-F238E27FC236}">
                  <a16:creationId xmlns:a16="http://schemas.microsoft.com/office/drawing/2014/main" id="{669E6516-DEC8-4B22-94C0-7987B0123E37}"/>
                </a:ext>
              </a:extLst>
            </p:cNvPr>
            <p:cNvSpPr/>
            <p:nvPr/>
          </p:nvSpPr>
          <p:spPr>
            <a:xfrm>
              <a:off x="6641351" y="2226402"/>
              <a:ext cx="3723248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겨울철 간식 선호도 설문조사 </a:t>
              </a:r>
              <a:r>
                <a:rPr lang="en-US" altLang="ko-KR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(</a:t>
              </a:r>
              <a:r>
                <a:rPr lang="ko-KR" altLang="en-US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출처</a:t>
              </a:r>
              <a:r>
                <a:rPr lang="en-US" altLang="ko-KR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:</a:t>
              </a:r>
              <a:r>
                <a:rPr lang="ko-KR" altLang="en-US" sz="105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리얼미터</a:t>
              </a:r>
              <a:r>
                <a:rPr lang="ko-KR" altLang="en-US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 여론조사</a:t>
              </a:r>
              <a:r>
                <a:rPr lang="en-US" altLang="ko-KR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)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9833116" y="2906272"/>
              <a:ext cx="159466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100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※</a:t>
              </a:r>
              <a:r>
                <a:rPr lang="ko-KR" altLang="en-US" sz="1100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총 응답자 </a:t>
              </a:r>
              <a:r>
                <a:rPr lang="en-US" altLang="ko-KR" sz="1100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511</a:t>
              </a:r>
              <a:r>
                <a:rPr lang="ko-KR" altLang="en-US" sz="1100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명</a:t>
              </a:r>
              <a:r>
                <a:rPr lang="en-US" altLang="ko-KR" sz="1100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, </a:t>
              </a:r>
              <a:r>
                <a:rPr lang="ko-KR" altLang="en-US" sz="1100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단위</a:t>
              </a:r>
              <a:r>
                <a:rPr lang="en-US" altLang="ko-KR" sz="1100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:%</a:t>
              </a:r>
              <a:endParaRPr lang="ko-KR" altLang="en-US" sz="1100" spc="-90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498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55EBD7-0BC5-473F-9AAD-CA50D9B525EB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75067B0-C9D1-46C3-AB18-5F6809A23283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0C1B3B3-1A04-4830-9434-447DB9D186D1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E4E89524-D231-4496-8559-44931F674474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56DEB334-E0C0-4FFF-9965-999E3F126CB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A31B3DC-AA42-49EE-965B-EED482716AEF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7F5769-92B4-4416-932D-F7344387B37D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671BA29-BA10-4465-A6A4-C3592DBBB10D}"/>
              </a:ext>
            </a:extLst>
          </p:cNvPr>
          <p:cNvGrpSpPr/>
          <p:nvPr/>
        </p:nvGrpSpPr>
        <p:grpSpPr>
          <a:xfrm>
            <a:off x="3068603" y="443787"/>
            <a:ext cx="6054864" cy="891876"/>
            <a:chOff x="3068603" y="443787"/>
            <a:chExt cx="6054864" cy="89187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A12108-D92A-4249-B81F-8EF39BDFEFCA}"/>
                </a:ext>
              </a:extLst>
            </p:cNvPr>
            <p:cNvSpPr txBox="1"/>
            <p:nvPr/>
          </p:nvSpPr>
          <p:spPr>
            <a:xfrm>
              <a:off x="3068603" y="750888"/>
              <a:ext cx="605486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방문객을 늘리기 위한 트렌드 파악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58D24E-9A83-46AC-84A6-21EEFBCA3FC6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5EB71C-47FE-4BA4-8FF5-99D59282EE12}"/>
              </a:ext>
            </a:extLst>
          </p:cNvPr>
          <p:cNvGrpSpPr/>
          <p:nvPr/>
        </p:nvGrpSpPr>
        <p:grpSpPr>
          <a:xfrm>
            <a:off x="1541697" y="1545365"/>
            <a:ext cx="9108607" cy="4932514"/>
            <a:chOff x="1165909" y="1545365"/>
            <a:chExt cx="9108607" cy="493251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8B9A352-F7A4-4C52-9F7B-F8887C4BE974}"/>
                </a:ext>
              </a:extLst>
            </p:cNvPr>
            <p:cNvSpPr/>
            <p:nvPr/>
          </p:nvSpPr>
          <p:spPr>
            <a:xfrm>
              <a:off x="8958129" y="1545365"/>
              <a:ext cx="13163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기간 </a:t>
              </a:r>
              <a:r>
                <a:rPr lang="en-US" altLang="ko-KR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: 2012 ~ 2017</a:t>
              </a:r>
              <a:r>
                <a:rPr lang="ko-KR" altLang="en-US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년</a:t>
              </a:r>
              <a:endPara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5D13BB-CD81-416D-8671-18A69518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5909" y="4363276"/>
              <a:ext cx="9108607" cy="211460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EA09FB1-C3BD-4205-8BC7-56505330A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909" y="1827687"/>
              <a:ext cx="9108607" cy="220322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56" name="모서리가 둥근 직사각형 23">
              <a:extLst>
                <a:ext uri="{FF2B5EF4-FFF2-40B4-BE49-F238E27FC236}">
                  <a16:creationId xmlns:a16="http://schemas.microsoft.com/office/drawing/2014/main" id="{A3A2C673-497B-4B23-8F59-E6BE128684A5}"/>
                </a:ext>
              </a:extLst>
            </p:cNvPr>
            <p:cNvSpPr/>
            <p:nvPr/>
          </p:nvSpPr>
          <p:spPr>
            <a:xfrm>
              <a:off x="1368022" y="4213149"/>
              <a:ext cx="2794291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Google 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트렌드 내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‘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D1C56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어묵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’ </a:t>
              </a:r>
              <a:r>
                <a:rPr lang="ko-KR" altLang="en-US" sz="1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언급량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3" name="모서리가 둥근 직사각형 23">
              <a:extLst>
                <a:ext uri="{FF2B5EF4-FFF2-40B4-BE49-F238E27FC236}">
                  <a16:creationId xmlns:a16="http://schemas.microsoft.com/office/drawing/2014/main" id="{D4733AED-96A3-4CB0-AB88-8C7D481293D0}"/>
                </a:ext>
              </a:extLst>
            </p:cNvPr>
            <p:cNvSpPr/>
            <p:nvPr/>
          </p:nvSpPr>
          <p:spPr>
            <a:xfrm>
              <a:off x="1344259" y="1643342"/>
              <a:ext cx="2794291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Google 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트렌드 내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‘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ED1C56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군고구마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’ </a:t>
              </a:r>
              <a:r>
                <a:rPr lang="ko-KR" altLang="en-US" sz="1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언급량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099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55EBD7-0BC5-473F-9AAD-CA50D9B525EB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75067B0-C9D1-46C3-AB18-5F6809A23283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0C1B3B3-1A04-4830-9434-447DB9D186D1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E4E89524-D231-4496-8559-44931F674474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56DEB334-E0C0-4FFF-9965-999E3F126CB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A31B3DC-AA42-49EE-965B-EED482716AEF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7F5769-92B4-4416-932D-F7344387B37D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671BA29-BA10-4465-A6A4-C3592DBBB10D}"/>
              </a:ext>
            </a:extLst>
          </p:cNvPr>
          <p:cNvGrpSpPr/>
          <p:nvPr/>
        </p:nvGrpSpPr>
        <p:grpSpPr>
          <a:xfrm>
            <a:off x="3554315" y="443787"/>
            <a:ext cx="5083444" cy="891876"/>
            <a:chOff x="3554315" y="443787"/>
            <a:chExt cx="5083444" cy="89187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A12108-D92A-4249-B81F-8EF39BDFEFCA}"/>
                </a:ext>
              </a:extLst>
            </p:cNvPr>
            <p:cNvSpPr txBox="1"/>
            <p:nvPr/>
          </p:nvSpPr>
          <p:spPr>
            <a:xfrm>
              <a:off x="3554315" y="750888"/>
              <a:ext cx="508344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CU 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군고구마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+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오뎅 트럭 운영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58D24E-9A83-46AC-84A6-21EEFBCA3FC6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8961" t="22417" r="6025" b="29037"/>
          <a:stretch/>
        </p:blipFill>
        <p:spPr>
          <a:xfrm>
            <a:off x="1947333" y="2011680"/>
            <a:ext cx="6188685" cy="4165600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1402080" y="4074160"/>
            <a:ext cx="4267200" cy="1168400"/>
          </a:xfrm>
          <a:custGeom>
            <a:avLst/>
            <a:gdLst>
              <a:gd name="connsiteX0" fmla="*/ 1259840 w 4267200"/>
              <a:gd name="connsiteY0" fmla="*/ 0 h 1168400"/>
              <a:gd name="connsiteX1" fmla="*/ 0 w 4267200"/>
              <a:gd name="connsiteY1" fmla="*/ 335280 h 1168400"/>
              <a:gd name="connsiteX2" fmla="*/ 2265680 w 4267200"/>
              <a:gd name="connsiteY2" fmla="*/ 1097280 h 1168400"/>
              <a:gd name="connsiteX3" fmla="*/ 2600960 w 4267200"/>
              <a:gd name="connsiteY3" fmla="*/ 1158240 h 1168400"/>
              <a:gd name="connsiteX4" fmla="*/ 2956560 w 4267200"/>
              <a:gd name="connsiteY4" fmla="*/ 1168400 h 1168400"/>
              <a:gd name="connsiteX5" fmla="*/ 3342640 w 4267200"/>
              <a:gd name="connsiteY5" fmla="*/ 1046480 h 1168400"/>
              <a:gd name="connsiteX6" fmla="*/ 3657600 w 4267200"/>
              <a:gd name="connsiteY6" fmla="*/ 904240 h 1168400"/>
              <a:gd name="connsiteX7" fmla="*/ 3952240 w 4267200"/>
              <a:gd name="connsiteY7" fmla="*/ 640080 h 1168400"/>
              <a:gd name="connsiteX8" fmla="*/ 4267200 w 4267200"/>
              <a:gd name="connsiteY8" fmla="*/ 314960 h 1168400"/>
              <a:gd name="connsiteX9" fmla="*/ 3535680 w 4267200"/>
              <a:gd name="connsiteY9" fmla="*/ 71120 h 1168400"/>
              <a:gd name="connsiteX10" fmla="*/ 2854960 w 4267200"/>
              <a:gd name="connsiteY10" fmla="*/ 325120 h 1168400"/>
              <a:gd name="connsiteX11" fmla="*/ 1259840 w 4267200"/>
              <a:gd name="connsiteY11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67200" h="1168400">
                <a:moveTo>
                  <a:pt x="1259840" y="0"/>
                </a:moveTo>
                <a:lnTo>
                  <a:pt x="0" y="335280"/>
                </a:lnTo>
                <a:lnTo>
                  <a:pt x="2265680" y="1097280"/>
                </a:lnTo>
                <a:lnTo>
                  <a:pt x="2600960" y="1158240"/>
                </a:lnTo>
                <a:lnTo>
                  <a:pt x="2956560" y="1168400"/>
                </a:lnTo>
                <a:lnTo>
                  <a:pt x="3342640" y="1046480"/>
                </a:lnTo>
                <a:lnTo>
                  <a:pt x="3657600" y="904240"/>
                </a:lnTo>
                <a:lnTo>
                  <a:pt x="3952240" y="640080"/>
                </a:lnTo>
                <a:lnTo>
                  <a:pt x="4267200" y="314960"/>
                </a:lnTo>
                <a:lnTo>
                  <a:pt x="3535680" y="71120"/>
                </a:lnTo>
                <a:lnTo>
                  <a:pt x="2854960" y="325120"/>
                </a:lnTo>
                <a:lnTo>
                  <a:pt x="1259840" y="0"/>
                </a:lnTo>
                <a:close/>
              </a:path>
            </a:pathLst>
          </a:custGeom>
          <a:solidFill>
            <a:srgbClr val="FFC000">
              <a:alpha val="10196"/>
            </a:srgbClr>
          </a:solidFill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http://postfiles2.naver.net/20150724_193/bock5882_143766887596779HNL_JPEG/20150723_182649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63" t="16484" r="20798" b="11511"/>
          <a:stretch/>
        </p:blipFill>
        <p:spPr bwMode="auto">
          <a:xfrm>
            <a:off x="2440552" y="3740946"/>
            <a:ext cx="1389768" cy="112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8372283" y="2011680"/>
            <a:ext cx="3255006" cy="1907260"/>
            <a:chOff x="8597835" y="1461424"/>
            <a:chExt cx="3255006" cy="1907260"/>
          </a:xfrm>
        </p:grpSpPr>
        <p:pic>
          <p:nvPicPr>
            <p:cNvPr id="1030" name="Picture 6" descr="CU 군고구마에 대한 이미지 검색결과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782"/>
            <a:stretch/>
          </p:blipFill>
          <p:spPr bwMode="auto">
            <a:xfrm>
              <a:off x="8597835" y="1461424"/>
              <a:ext cx="3255006" cy="1907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B0AD198-F17E-4840-87C4-EF0A5D5B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607" y="1998980"/>
              <a:ext cx="124600" cy="116294"/>
            </a:xfrm>
            <a:prstGeom prst="rect">
              <a:avLst/>
            </a:prstGeom>
          </p:spPr>
        </p:pic>
      </p:grpSp>
      <p:pic>
        <p:nvPicPr>
          <p:cNvPr id="1032" name="Picture 8" descr="오뎅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46" y="4051035"/>
            <a:ext cx="3237563" cy="21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4492723" y="1902638"/>
            <a:ext cx="10518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단위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천원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,%)</a:t>
            </a: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950908"/>
              </p:ext>
            </p:extLst>
          </p:nvPr>
        </p:nvGraphicFramePr>
        <p:xfrm>
          <a:off x="6795227" y="4232741"/>
          <a:ext cx="3561441" cy="1073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6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구매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연관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신뢰도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향상도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커피음료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담배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25.6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커피음료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탄산음료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5.2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커피음료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우유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4.8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88830"/>
              </p:ext>
            </p:extLst>
          </p:nvPr>
        </p:nvGraphicFramePr>
        <p:xfrm>
          <a:off x="6795227" y="2174387"/>
          <a:ext cx="3561441" cy="1073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7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구매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연관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신뢰도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향상도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우유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담배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11.1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우유 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빵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9.4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우유 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면류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8.6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890964"/>
              </p:ext>
            </p:extLst>
          </p:nvPr>
        </p:nvGraphicFramePr>
        <p:xfrm>
          <a:off x="6788446" y="3322573"/>
          <a:ext cx="3568222" cy="8054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2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8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구매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연관 상품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신뢰도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향상도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60" panose="02000503000000000000" pitchFamily="2" charset="-127"/>
                        <a:ea typeface="Yoon윤고딕 760" panose="02000503000000000000" pitchFamily="2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탄산음료 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담배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13.0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4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탄산음료 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 면류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12.0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60" panose="02000503000000000000" pitchFamily="2" charset="-127"/>
                          <a:ea typeface="Yoon윤고딕 760" panose="02000503000000000000" pitchFamily="2" charset="-127"/>
                        </a:rPr>
                        <a:t>1</a:t>
                      </a:r>
                    </a:p>
                  </a:txBody>
                  <a:tcPr marL="7620" marR="216000" marT="762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3" name="Picture 4" descr="음료 일러스트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59" y="3435453"/>
            <a:ext cx="566127" cy="65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커피 일러스트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604" y="4490730"/>
            <a:ext cx="630312" cy="63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관련 이미지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5550" r="16108" b="18807"/>
          <a:stretch/>
        </p:blipFill>
        <p:spPr bwMode="auto">
          <a:xfrm>
            <a:off x="5861647" y="2435933"/>
            <a:ext cx="556926" cy="60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925F35-393A-4A02-8287-62C4259F2BA5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413783-A3D7-4833-929B-CB334F787655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4A3D65-85F3-4196-928A-284A736F1630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F33A65FE-3B8D-4E46-BF45-D3E999BE04F6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B287216B-6A1E-47E9-94EF-A8045F63D464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43392C-D85F-445A-B8D0-39136AE253B9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1DB2CC-6940-4C94-804D-27E59FC4E1BD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B37EC6-3289-47AA-BCFE-D6DB8DE72F36}"/>
              </a:ext>
            </a:extLst>
          </p:cNvPr>
          <p:cNvGrpSpPr/>
          <p:nvPr/>
        </p:nvGrpSpPr>
        <p:grpSpPr>
          <a:xfrm>
            <a:off x="4159450" y="443787"/>
            <a:ext cx="3873176" cy="891876"/>
            <a:chOff x="4159450" y="443787"/>
            <a:chExt cx="3873176" cy="8918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8C2CF0-C898-4C93-8831-968B0A97F4FF}"/>
                </a:ext>
              </a:extLst>
            </p:cNvPr>
            <p:cNvSpPr txBox="1"/>
            <p:nvPr/>
          </p:nvSpPr>
          <p:spPr>
            <a:xfrm>
              <a:off x="4159450" y="750888"/>
              <a:ext cx="387317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음료 구매 바스켓 분석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D68F95-6D16-45BB-AD4F-21F0A358E1D0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615776E-C077-479A-A38E-FCAC6AB30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556" y="2174848"/>
            <a:ext cx="3938268" cy="3182390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58020E25-E913-4048-BD02-F3A61B7A6701}"/>
              </a:ext>
            </a:extLst>
          </p:cNvPr>
          <p:cNvGrpSpPr/>
          <p:nvPr/>
        </p:nvGrpSpPr>
        <p:grpSpPr>
          <a:xfrm>
            <a:off x="982663" y="5481980"/>
            <a:ext cx="10226675" cy="949986"/>
            <a:chOff x="982663" y="5481980"/>
            <a:chExt cx="10226675" cy="94998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85AE448-C6B7-45CD-8CC5-9BDE402C3303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36D46E1-D661-4FE8-900D-1569293D4E97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연관분석 결과 음료는 타 상품과의 연관성을 찾기 힘들며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독립적인 기호 상품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A46A4E8-AE77-4A40-AA33-297AA2B0BBDF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BF334A5-F5DC-4D85-B808-DDD7BBB4E895}"/>
              </a:ext>
            </a:extLst>
          </p:cNvPr>
          <p:cNvSpPr txBox="1"/>
          <p:nvPr/>
        </p:nvSpPr>
        <p:spPr>
          <a:xfrm>
            <a:off x="4446361" y="1321262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무엇을 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sp>
        <p:nvSpPr>
          <p:cNvPr id="27" name="모서리가 둥근 직사각형 23">
            <a:extLst>
              <a:ext uri="{FF2B5EF4-FFF2-40B4-BE49-F238E27FC236}">
                <a16:creationId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1432864" y="1727421"/>
            <a:ext cx="2794291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&lt;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음료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&gt; 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상품의 기간 내 누적 매출액</a:t>
            </a:r>
            <a:endParaRPr lang="en-US" altLang="ko-KR" sz="14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9" name="모서리가 둥근 직사각형 23">
            <a:extLst>
              <a:ext uri="{FF2B5EF4-FFF2-40B4-BE49-F238E27FC236}">
                <a16:creationId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7138820" y="1727421"/>
            <a:ext cx="2794291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상위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3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개 상품 연관분석 결과</a:t>
            </a:r>
            <a:endParaRPr lang="en-US" altLang="ko-KR" sz="14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757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AADC1D-5D1B-480F-BA2B-8F51EEFC8317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60F1DF-CCE1-43F8-A485-48CCB0BA8AA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340C3E-897C-4908-A75E-345D6FB6EA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B94E71B1-91AC-41D2-9639-D754CD7E29EE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457CA307-BD2C-4179-9248-9112D9741F5E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C854E38-16DC-461B-A116-A0F02CB625D2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C10F7F-B110-4F13-8672-FBA25F793CA6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20E47C1-8BF9-456C-A1B1-21A9C830B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37" y="1920987"/>
            <a:ext cx="9250125" cy="463780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4AE9D5A-CE59-4FF2-A13B-A0D125A747C2}"/>
              </a:ext>
            </a:extLst>
          </p:cNvPr>
          <p:cNvGrpSpPr/>
          <p:nvPr/>
        </p:nvGrpSpPr>
        <p:grpSpPr>
          <a:xfrm>
            <a:off x="4774201" y="443787"/>
            <a:ext cx="2643672" cy="891876"/>
            <a:chOff x="4774201" y="443787"/>
            <a:chExt cx="2643672" cy="89187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EE5B2E-DDA9-4A6B-A19E-D68A0C380EF0}"/>
                </a:ext>
              </a:extLst>
            </p:cNvPr>
            <p:cNvSpPr txBox="1"/>
            <p:nvPr/>
          </p:nvSpPr>
          <p:spPr>
            <a:xfrm>
              <a:off x="4774201" y="750888"/>
              <a:ext cx="26436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주류 매출 분석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B1A6E3-55DA-45BE-9FE7-3080B2D291E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6" name="모서리가 둥근 직사각형 23">
            <a:extLst>
              <a:ext uri="{FF2B5EF4-FFF2-40B4-BE49-F238E27FC236}">
                <a16:creationId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4698854" y="2279209"/>
            <a:ext cx="2794291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국산맥주와 수입맥주의 판매량 추이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F334A5-F5DC-4D85-B808-DDD7BBB4E895}"/>
              </a:ext>
            </a:extLst>
          </p:cNvPr>
          <p:cNvSpPr txBox="1"/>
          <p:nvPr/>
        </p:nvSpPr>
        <p:spPr>
          <a:xfrm>
            <a:off x="4446361" y="1321262"/>
            <a:ext cx="3299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언제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누구에게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무엇을 팔아야 할까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34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1459840" y="1858163"/>
            <a:ext cx="2699784" cy="42647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AADC1D-5D1B-480F-BA2B-8F51EEFC8317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60F1DF-CCE1-43F8-A485-48CCB0BA8AA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340C3E-897C-4908-A75E-345D6FB6EA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B94E71B1-91AC-41D2-9639-D754CD7E29EE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457CA307-BD2C-4179-9248-9112D9741F5E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C854E38-16DC-461B-A116-A0F02CB625D2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C10F7F-B110-4F13-8672-FBA25F793CA6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4AE9D5A-CE59-4FF2-A13B-A0D125A747C2}"/>
              </a:ext>
            </a:extLst>
          </p:cNvPr>
          <p:cNvGrpSpPr/>
          <p:nvPr/>
        </p:nvGrpSpPr>
        <p:grpSpPr>
          <a:xfrm>
            <a:off x="4774203" y="443787"/>
            <a:ext cx="2643672" cy="891876"/>
            <a:chOff x="4774203" y="443787"/>
            <a:chExt cx="2643672" cy="89187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EE5B2E-DDA9-4A6B-A19E-D68A0C380EF0}"/>
                </a:ext>
              </a:extLst>
            </p:cNvPr>
            <p:cNvSpPr txBox="1"/>
            <p:nvPr/>
          </p:nvSpPr>
          <p:spPr>
            <a:xfrm>
              <a:off x="4774203" y="750888"/>
              <a:ext cx="26436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주류 판매 방안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B1A6E3-55DA-45BE-9FE7-3080B2D291E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6" name="모서리가 둥근 직사각형 23">
            <a:extLst>
              <a:ext uri="{FF2B5EF4-FFF2-40B4-BE49-F238E27FC236}">
                <a16:creationId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1459840" y="1423987"/>
            <a:ext cx="279564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수입 맥주</a:t>
            </a:r>
          </a:p>
        </p:txBody>
      </p:sp>
      <p:sp>
        <p:nvSpPr>
          <p:cNvPr id="15" name="모서리가 둥근 직사각형 23">
            <a:extLst>
              <a:ext uri="{FF2B5EF4-FFF2-40B4-BE49-F238E27FC236}">
                <a16:creationId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4742323" y="1423987"/>
            <a:ext cx="279564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국산 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맥주</a:t>
            </a:r>
          </a:p>
        </p:txBody>
      </p:sp>
      <p:sp>
        <p:nvSpPr>
          <p:cNvPr id="20" name="모서리가 둥근 직사각형 23">
            <a:extLst>
              <a:ext uri="{FF2B5EF4-FFF2-40B4-BE49-F238E27FC236}">
                <a16:creationId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8024806" y="1423987"/>
            <a:ext cx="279564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76654" y="2397088"/>
            <a:ext cx="1753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■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4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구매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(42%) :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음주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28741" y="2424775"/>
            <a:ext cx="657619" cy="442520"/>
            <a:chOff x="2776284" y="2741259"/>
            <a:chExt cx="1560701" cy="1050215"/>
          </a:xfrm>
        </p:grpSpPr>
        <p:pic>
          <p:nvPicPr>
            <p:cNvPr id="31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2776284" y="2741259"/>
              <a:ext cx="448181" cy="1050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3145854" y="2741259"/>
              <a:ext cx="448181" cy="1050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3519234" y="2741259"/>
              <a:ext cx="448181" cy="1050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3888804" y="2741259"/>
              <a:ext cx="448181" cy="1050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/>
          <p:cNvSpPr/>
          <p:nvPr/>
        </p:nvSpPr>
        <p:spPr>
          <a:xfrm>
            <a:off x="1479761" y="3413018"/>
            <a:ext cx="1754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■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1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구매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(38%) :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식사 </a:t>
            </a:r>
            <a:endParaRPr lang="ko-KR" altLang="en-US" sz="1400" dirty="0"/>
          </a:p>
        </p:txBody>
      </p:sp>
      <p:pic>
        <p:nvPicPr>
          <p:cNvPr id="44" name="Picture 14" descr="bottle beer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3" b="31007" l="10154" r="21077">
                        <a14:foregroundMark x1="13692" y1="28777" x2="13692" y2="28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3" t="3687" r="78391" b="68510"/>
          <a:stretch/>
        </p:blipFill>
        <p:spPr bwMode="auto">
          <a:xfrm>
            <a:off x="3897514" y="3398957"/>
            <a:ext cx="188846" cy="44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1544521" y="2663117"/>
            <a:ext cx="21656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안주류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평균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함께 구매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rgbClr val="C00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과자류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함께 구매 확률 </a:t>
            </a:r>
            <a:r>
              <a:rPr lang="en-US" altLang="ko-KR" sz="1200" spc="-90" dirty="0">
                <a:solidFill>
                  <a:srgbClr val="C00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18%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현재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4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만원 프로모션 진행 중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553911" y="3703186"/>
            <a:ext cx="23173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안주류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평균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함께 구매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면 등 </a:t>
            </a:r>
            <a:r>
              <a:rPr lang="ko-KR" altLang="en-US" sz="1200" spc="-90" dirty="0" err="1">
                <a:solidFill>
                  <a:srgbClr val="C00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식사류</a:t>
            </a:r>
            <a:r>
              <a:rPr lang="ko-KR" altLang="en-US" sz="12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와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함께 구매 확률 </a:t>
            </a:r>
            <a:r>
              <a:rPr lang="en-US" altLang="ko-KR" sz="1200" spc="-90" dirty="0">
                <a:solidFill>
                  <a:srgbClr val="C00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10%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과자류 함께 구매 확률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18%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현재 진행 중인 프로모션 없음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1860976" y="2314935"/>
            <a:ext cx="1944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44461" y="2032740"/>
            <a:ext cx="2186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수입 맥주 바스켓 분석</a:t>
            </a:r>
            <a:endParaRPr lang="en-US" altLang="ko-KR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1655349" y="4914451"/>
            <a:ext cx="22680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544521" y="4724364"/>
            <a:ext cx="2467022" cy="761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함께 구매하는 제품이 젊은 층임을 유추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ko-KR" altLang="en-US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- </a:t>
            </a:r>
            <a:r>
              <a:rPr lang="ko-KR" altLang="en-US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커피</a:t>
            </a:r>
            <a:r>
              <a:rPr lang="en-US" altLang="ko-KR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우유</a:t>
            </a:r>
            <a:r>
              <a:rPr lang="en-US" altLang="ko-KR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아이스크림</a:t>
            </a:r>
            <a:r>
              <a:rPr lang="en-US" altLang="ko-KR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05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요거트</a:t>
            </a:r>
            <a:r>
              <a:rPr lang="ko-KR" altLang="en-US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등  </a:t>
            </a:r>
            <a:endParaRPr lang="en-US" altLang="ko-KR" sz="105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- </a:t>
            </a:r>
            <a:r>
              <a:rPr lang="ko-KR" altLang="en-US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젊은 층인 학생들의 방학으로 </a:t>
            </a:r>
            <a:endParaRPr lang="en-US" altLang="ko-KR" sz="105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   7,8</a:t>
            </a:r>
            <a:r>
              <a:rPr lang="ko-KR" altLang="en-US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월 </a:t>
            </a:r>
            <a:r>
              <a:rPr lang="en-US" altLang="ko-KR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/  1,2</a:t>
            </a:r>
            <a:r>
              <a:rPr lang="ko-KR" altLang="en-US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월 매출액 하락</a:t>
            </a:r>
            <a:r>
              <a:rPr lang="en-US" altLang="ko-KR" sz="105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 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4799791" y="1858164"/>
            <a:ext cx="2699784" cy="20823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4816605" y="2397088"/>
            <a:ext cx="172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■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1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구매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(70%) :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식사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pic>
        <p:nvPicPr>
          <p:cNvPr id="56" name="Picture 14" descr="bottle beer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3" b="31007" l="10154" r="21077">
                        <a14:foregroundMark x1="13692" y1="28777" x2="13692" y2="28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23" t="3687" r="78391" b="68510"/>
          <a:stretch/>
        </p:blipFill>
        <p:spPr bwMode="auto">
          <a:xfrm>
            <a:off x="7237464" y="2424775"/>
            <a:ext cx="188846" cy="44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4884472" y="2663117"/>
            <a:ext cx="23827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주먹밥과 함께 구매 할 시 </a:t>
            </a:r>
            <a:r>
              <a:rPr lang="en-US" altLang="ko-KR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,</a:t>
            </a:r>
            <a:r>
              <a:rPr lang="ko-KR" altLang="en-US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면류 </a:t>
            </a:r>
            <a:r>
              <a:rPr lang="en-US" altLang="ko-KR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34%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과자류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함께 구매 확률 </a:t>
            </a:r>
            <a:r>
              <a:rPr lang="en-US" altLang="ko-KR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18%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면</a:t>
            </a:r>
            <a:r>
              <a:rPr lang="ko-KR" altLang="en-US" sz="1200" spc="-90" dirty="0">
                <a:latin typeface="Yoon윤고딕 750" panose="02000503000000000000" pitchFamily="2" charset="-127"/>
                <a:ea typeface="Yoon윤고딕 750" panose="02000503000000000000" pitchFamily="2" charset="-127"/>
              </a:rPr>
              <a:t>류 함께 구매 확률 </a:t>
            </a:r>
            <a:r>
              <a:rPr lang="en-US" altLang="ko-KR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소주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와 함께 구매 확률 </a:t>
            </a:r>
            <a:r>
              <a:rPr lang="en-US" altLang="ko-KR" sz="1200" spc="-90" dirty="0">
                <a:solidFill>
                  <a:srgbClr val="ED1C56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15%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카스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점유율 </a:t>
            </a:r>
            <a:r>
              <a:rPr lang="en-US" altLang="ko-KR" sz="1200" spc="-90" dirty="0">
                <a:solidFill>
                  <a:srgbClr val="00206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52%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현재 진행 중인 프로모션 없음</a:t>
            </a:r>
            <a:endParaRPr lang="en-US" altLang="ko-KR" sz="1200" spc="-90" dirty="0">
              <a:solidFill>
                <a:srgbClr val="00206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5200927" y="2314935"/>
            <a:ext cx="19440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084412" y="2032740"/>
            <a:ext cx="2186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국산 맥주 바스켓 분석</a:t>
            </a:r>
            <a:endParaRPr lang="en-US" altLang="ko-KR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4799791" y="4053662"/>
            <a:ext cx="5984688" cy="20702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8084695" y="1858164"/>
            <a:ext cx="2699784" cy="20823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8101509" y="2397088"/>
            <a:ext cx="172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■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1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구매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(70%) :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식사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169376" y="2663117"/>
            <a:ext cx="22894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맥주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와 함께 구매 확률 </a:t>
            </a:r>
            <a:r>
              <a:rPr lang="en-US" altLang="ko-KR" sz="1200" spc="-90" dirty="0"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20%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면류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10%,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과자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14%,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탄산음료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참이슬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점유율 </a:t>
            </a:r>
            <a:r>
              <a:rPr lang="en-US" altLang="ko-KR" sz="1200" spc="-90" dirty="0">
                <a:solidFill>
                  <a:srgbClr val="00B05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50%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현재 진행 중인 프로모션 없음</a:t>
            </a:r>
            <a:endParaRPr lang="en-US" altLang="ko-KR" sz="1200" spc="-90" dirty="0">
              <a:solidFill>
                <a:srgbClr val="00206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8485831" y="2314935"/>
            <a:ext cx="1944000" cy="4571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560691" y="2032740"/>
            <a:ext cx="172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소주 바스켓 분석</a:t>
            </a:r>
            <a:endParaRPr lang="en-US" altLang="ko-KR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82272" y="4624425"/>
            <a:ext cx="4695516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바스켓 분석 결과를 바탕으로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&lt;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소맥 패키지 개발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소주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1+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맥주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2+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과자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1)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&gt;</a:t>
            </a:r>
            <a:endParaRPr lang="en-US" altLang="ko-KR" sz="11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- 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맥주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+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소주 구매 고객 과자류 구매 확률 </a:t>
            </a:r>
            <a:r>
              <a:rPr lang="en-US" altLang="ko-KR" sz="1100" spc="-90" dirty="0">
                <a:solidFill>
                  <a:srgbClr val="ED7B2E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23%</a:t>
            </a:r>
          </a:p>
          <a:p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- 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평균 소주 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병당 맥주 </a:t>
            </a:r>
            <a:r>
              <a:rPr lang="en-US" altLang="ko-KR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병 구매</a:t>
            </a:r>
            <a:endParaRPr lang="en-US" altLang="ko-KR" sz="11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&lt;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소주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병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+ 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맥주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2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병 </a:t>
            </a:r>
            <a:r>
              <a:rPr lang="ko-KR" altLang="en-US" sz="14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구매시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+ PB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과자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&gt; 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패키지를 만들자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!</a:t>
            </a:r>
          </a:p>
          <a:p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  - </a:t>
            </a:r>
            <a:r>
              <a:rPr lang="ko-KR" altLang="en-US" sz="12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참이슬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1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병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+ </a:t>
            </a:r>
            <a:r>
              <a:rPr lang="ko-KR" altLang="en-US" sz="1200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카스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2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병 </a:t>
            </a:r>
            <a:r>
              <a:rPr lang="en-US" altLang="ko-KR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+ </a:t>
            </a:r>
            <a:r>
              <a:rPr lang="ko-KR" altLang="en-US" sz="12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  <a:sym typeface="Wingdings" panose="05000000000000000000" pitchFamily="2" charset="2"/>
              </a:rPr>
              <a:t>과자 증정</a:t>
            </a:r>
            <a:endParaRPr lang="en-US" altLang="ko-KR" sz="12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pic>
        <p:nvPicPr>
          <p:cNvPr id="75" name="Picture 24" descr="소주 일러스트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4" t="26208" r="69023" b="12183"/>
          <a:stretch/>
        </p:blipFill>
        <p:spPr bwMode="auto">
          <a:xfrm>
            <a:off x="10424568" y="2412034"/>
            <a:ext cx="204168" cy="4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5204256" y="4482320"/>
            <a:ext cx="5148000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132347" y="4190822"/>
            <a:ext cx="5363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국산 맥주와 소주를 </a:t>
            </a:r>
            <a:r>
              <a:rPr lang="en-US" altLang="ko-KR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</a:t>
            </a:r>
            <a:r>
              <a:rPr lang="ko-KR" altLang="en-US" spc="-9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병이상</a:t>
            </a:r>
            <a:r>
              <a:rPr lang="ko-KR" altLang="en-US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구매하게 할 방법이 없을까</a:t>
            </a:r>
            <a:r>
              <a:rPr lang="en-US" altLang="ko-KR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?!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164602" y="4602939"/>
            <a:ext cx="596172" cy="448436"/>
            <a:chOff x="9866382" y="4482780"/>
            <a:chExt cx="596172" cy="448436"/>
          </a:xfrm>
        </p:grpSpPr>
        <p:pic>
          <p:nvPicPr>
            <p:cNvPr id="78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9866382" y="4482780"/>
              <a:ext cx="188846" cy="442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4" descr="bottle beer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403" b="31007" l="10154" r="21077">
                          <a14:foregroundMark x1="13692" y1="28777" x2="13692" y2="28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3" t="3687" r="78391" b="68510"/>
            <a:stretch/>
          </p:blipFill>
          <p:spPr bwMode="auto">
            <a:xfrm>
              <a:off x="10055228" y="4482780"/>
              <a:ext cx="188846" cy="442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4" descr="소주 일러스트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4" t="26208" r="69023" b="12183"/>
            <a:stretch/>
          </p:blipFill>
          <p:spPr bwMode="auto">
            <a:xfrm>
              <a:off x="10258386" y="4511886"/>
              <a:ext cx="204168" cy="41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" name="Picture 12" descr="관련 이미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5444" r="28909" b="8046"/>
          <a:stretch/>
        </p:blipFill>
        <p:spPr bwMode="auto">
          <a:xfrm>
            <a:off x="9944555" y="5463027"/>
            <a:ext cx="652008" cy="60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31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93933" y="3289012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주제 배경 및 분석 절차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793486" y="2652774"/>
            <a:ext cx="643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spc="-150" dirty="0">
                <a:solidFill>
                  <a:schemeClr val="bg1"/>
                </a:solidFill>
                <a:latin typeface="Aqua Grotesque" pitchFamily="2" charset="0"/>
                <a:ea typeface="Yoon윤고딕 750" panose="02000503000000000000" pitchFamily="2" charset="-127"/>
              </a:rPr>
              <a:t>01</a:t>
            </a:r>
            <a:endParaRPr lang="ko-KR" altLang="en-US" sz="3600" spc="-150" dirty="0">
              <a:solidFill>
                <a:schemeClr val="bg1"/>
              </a:solidFill>
              <a:latin typeface="Aqua Grotesque" pitchFamily="2" charset="0"/>
              <a:ea typeface="Yoon윤고딕 75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941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AADC1D-5D1B-480F-BA2B-8F51EEFC8317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60F1DF-CCE1-43F8-A485-48CCB0BA8AA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340C3E-897C-4908-A75E-345D6FB6EA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B94E71B1-91AC-41D2-9639-D754CD7E29EE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457CA307-BD2C-4179-9248-9112D9741F5E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C854E38-16DC-461B-A116-A0F02CB625D2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C10F7F-B110-4F13-8672-FBA25F793CA6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4AE9D5A-CE59-4FF2-A13B-A0D125A747C2}"/>
              </a:ext>
            </a:extLst>
          </p:cNvPr>
          <p:cNvGrpSpPr/>
          <p:nvPr/>
        </p:nvGrpSpPr>
        <p:grpSpPr>
          <a:xfrm>
            <a:off x="4347005" y="443787"/>
            <a:ext cx="3498073" cy="891876"/>
            <a:chOff x="4347005" y="443787"/>
            <a:chExt cx="3498073" cy="89187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EE5B2E-DDA9-4A6B-A19E-D68A0C380EF0}"/>
                </a:ext>
              </a:extLst>
            </p:cNvPr>
            <p:cNvSpPr txBox="1"/>
            <p:nvPr/>
          </p:nvSpPr>
          <p:spPr>
            <a:xfrm>
              <a:off x="4347005" y="750888"/>
              <a:ext cx="34980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주류 관련 판매 방안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B1A6E3-55DA-45BE-9FE7-3080B2D291E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C1ECA46-D52D-4702-98D4-ACA6BA8ED743}"/>
              </a:ext>
            </a:extLst>
          </p:cNvPr>
          <p:cNvGrpSpPr/>
          <p:nvPr/>
        </p:nvGrpSpPr>
        <p:grpSpPr>
          <a:xfrm>
            <a:off x="982663" y="5530343"/>
            <a:ext cx="10226675" cy="949986"/>
            <a:chOff x="982663" y="5481980"/>
            <a:chExt cx="10226675" cy="94998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7A5C47C-3DF2-4E2B-89C1-E35F2C6FE69E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4EE1013-DD94-4FD7-AF66-96EFCE774BED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주류 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+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숙취해소음료 묶음 상품의 타임 마케팅 실시로 시너지 극대화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46A0CFC-7F8C-49F4-9E2C-4D888C31FBC3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45E392A-EB50-4518-A7F2-5D13FC9DA977}"/>
              </a:ext>
            </a:extLst>
          </p:cNvPr>
          <p:cNvGrpSpPr/>
          <p:nvPr/>
        </p:nvGrpSpPr>
        <p:grpSpPr>
          <a:xfrm>
            <a:off x="691891" y="1601202"/>
            <a:ext cx="5098070" cy="3614668"/>
            <a:chOff x="6074604" y="1585076"/>
            <a:chExt cx="5098070" cy="361466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86EED61-668B-4704-B74B-62D1466CE4F0}"/>
                </a:ext>
              </a:extLst>
            </p:cNvPr>
            <p:cNvSpPr/>
            <p:nvPr/>
          </p:nvSpPr>
          <p:spPr>
            <a:xfrm>
              <a:off x="6074604" y="1766368"/>
              <a:ext cx="5098070" cy="3433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C016E5-DA8C-4623-9A2C-2A7821F308F9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23">
              <a:extLst>
                <a:ext uri="{FF2B5EF4-FFF2-40B4-BE49-F238E27FC236}">
                  <a16:creationId xmlns:a16="http://schemas.microsoft.com/office/drawing/2014/main" id="{669E6516-DEC8-4B22-94C0-7987B0123E37}"/>
                </a:ext>
              </a:extLst>
            </p:cNvPr>
            <p:cNvSpPr/>
            <p:nvPr/>
          </p:nvSpPr>
          <p:spPr>
            <a:xfrm>
              <a:off x="6386803" y="1585076"/>
              <a:ext cx="2724629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월 평균 숙취해소 음료 </a:t>
              </a:r>
              <a:r>
                <a:rPr lang="ko-KR" altLang="en-US" sz="1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구매량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86EED61-668B-4704-B74B-62D1466CE4F0}"/>
              </a:ext>
            </a:extLst>
          </p:cNvPr>
          <p:cNvSpPr/>
          <p:nvPr/>
        </p:nvSpPr>
        <p:spPr>
          <a:xfrm>
            <a:off x="6105494" y="1782494"/>
            <a:ext cx="5919833" cy="34333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모서리가 둥근 직사각형 23">
            <a:extLst>
              <a:ext uri="{FF2B5EF4-FFF2-40B4-BE49-F238E27FC236}">
                <a16:creationId xmlns:a16="http://schemas.microsoft.com/office/drawing/2014/main" id="{669E6516-DEC8-4B22-94C0-7987B0123E37}"/>
              </a:ext>
            </a:extLst>
          </p:cNvPr>
          <p:cNvSpPr/>
          <p:nvPr/>
        </p:nvSpPr>
        <p:spPr>
          <a:xfrm>
            <a:off x="6682417" y="1601202"/>
            <a:ext cx="3723248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시간에 따른 판매량 및 마케팅 방안 </a:t>
            </a:r>
          </a:p>
        </p:txBody>
      </p:sp>
      <p:graphicFrame>
        <p:nvGraphicFramePr>
          <p:cNvPr id="89" name="차트 8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744573"/>
              </p:ext>
            </p:extLst>
          </p:nvPr>
        </p:nvGraphicFramePr>
        <p:xfrm>
          <a:off x="691891" y="2025463"/>
          <a:ext cx="5005162" cy="3003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red check line png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6057" r="51179" b="73858"/>
          <a:stretch/>
        </p:blipFill>
        <p:spPr bwMode="auto">
          <a:xfrm>
            <a:off x="1767218" y="4538093"/>
            <a:ext cx="1292974" cy="6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red check line png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6057" r="51179" b="73858"/>
          <a:stretch/>
        </p:blipFill>
        <p:spPr bwMode="auto">
          <a:xfrm>
            <a:off x="4015048" y="4547017"/>
            <a:ext cx="1292974" cy="6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30306" y="2042505"/>
            <a:ext cx="6735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spc="-90" dirty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3</a:t>
            </a:r>
            <a:r>
              <a:rPr lang="ko-KR" altLang="en-US" sz="1100" spc="-90" dirty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월 개강</a:t>
            </a:r>
            <a:endParaRPr lang="ko-KR" altLang="en-US" sz="1100" dirty="0">
              <a:solidFill>
                <a:srgbClr val="ED1C56"/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932197" y="2238031"/>
            <a:ext cx="6767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spc="-90" dirty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9</a:t>
            </a:r>
            <a:r>
              <a:rPr lang="ko-KR" altLang="en-US" sz="1100" spc="-90" dirty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월 개강</a:t>
            </a:r>
            <a:endParaRPr lang="ko-KR" altLang="en-US" sz="1100" dirty="0">
              <a:solidFill>
                <a:srgbClr val="ED1C56"/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8EE5B2E-DDA9-4A6B-A19E-D68A0C380EF0}"/>
              </a:ext>
            </a:extLst>
          </p:cNvPr>
          <p:cNvSpPr txBox="1"/>
          <p:nvPr/>
        </p:nvSpPr>
        <p:spPr>
          <a:xfrm>
            <a:off x="7393501" y="4411820"/>
            <a:ext cx="4338047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Time 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마케팅 실시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  <a:p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- 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음주 시간 前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2+1 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행사</a:t>
            </a:r>
            <a:endParaRPr lang="en-US" altLang="ko-KR" sz="1400" spc="-90" dirty="0">
              <a:solidFill>
                <a:schemeClr val="tx1">
                  <a:lumMod val="85000"/>
                  <a:lumOff val="1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- 21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 이후 음료 </a:t>
            </a:r>
            <a:r>
              <a:rPr lang="en-US" altLang="ko-KR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sz="14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 이상 구매 고객에게 숙취해소음료 할인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pic>
        <p:nvPicPr>
          <p:cNvPr id="2052" name="Picture 4" descr="time marketing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36" y="4316553"/>
            <a:ext cx="827088" cy="8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6326544" y="2136391"/>
            <a:ext cx="5631006" cy="1786100"/>
            <a:chOff x="6249307" y="2136391"/>
            <a:chExt cx="5631006" cy="1786100"/>
          </a:xfrm>
        </p:grpSpPr>
        <p:pic>
          <p:nvPicPr>
            <p:cNvPr id="94" name="그림 93" descr="화면 캡처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" t="30619" r="12037"/>
            <a:stretch/>
          </p:blipFill>
          <p:spPr>
            <a:xfrm>
              <a:off x="6249307" y="2136391"/>
              <a:ext cx="5350549" cy="1786100"/>
            </a:xfrm>
            <a:prstGeom prst="rect">
              <a:avLst/>
            </a:prstGeom>
          </p:spPr>
        </p:pic>
        <p:pic>
          <p:nvPicPr>
            <p:cNvPr id="98" name="그림 97" descr="화면 캡처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10" t="30619" r="3488"/>
            <a:stretch/>
          </p:blipFill>
          <p:spPr>
            <a:xfrm>
              <a:off x="11620336" y="2136391"/>
              <a:ext cx="259977" cy="1786100"/>
            </a:xfrm>
            <a:prstGeom prst="rect">
              <a:avLst/>
            </a:prstGeom>
          </p:spPr>
        </p:pic>
      </p:grpSp>
      <p:sp>
        <p:nvSpPr>
          <p:cNvPr id="97" name="직사각형 96"/>
          <p:cNvSpPr/>
          <p:nvPr/>
        </p:nvSpPr>
        <p:spPr>
          <a:xfrm>
            <a:off x="6104293" y="2705803"/>
            <a:ext cx="353943" cy="675826"/>
          </a:xfrm>
          <a:prstGeom prst="rect">
            <a:avLst/>
          </a:prstGeom>
          <a:solidFill>
            <a:schemeClr val="bg1"/>
          </a:solidFill>
        </p:spPr>
        <p:txBody>
          <a:bodyPr vert="eaVert" wrap="none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구매갯수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8777123" y="3781657"/>
            <a:ext cx="689932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1100" spc="-90" dirty="0">
                <a:solidFill>
                  <a:schemeClr val="tx1">
                    <a:lumMod val="85000"/>
                    <a:lumOff val="15000"/>
                  </a:schemeClr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거래시간</a:t>
            </a:r>
            <a:endParaRPr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527856" y="4020409"/>
            <a:ext cx="294792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1200" spc="-90" dirty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⥤ 21</a:t>
            </a:r>
            <a:r>
              <a:rPr lang="ko-KR" altLang="en-US" sz="1200" spc="-90" dirty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시</a:t>
            </a:r>
            <a:r>
              <a:rPr lang="en-US" altLang="ko-KR" sz="1200" spc="-90" dirty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~</a:t>
            </a:r>
            <a:r>
              <a:rPr lang="ko-KR" altLang="en-US" sz="1200" spc="-90" dirty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새벽 </a:t>
            </a:r>
            <a:r>
              <a:rPr lang="en-US" altLang="ko-KR" sz="1200" spc="-90" dirty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3</a:t>
            </a:r>
            <a:r>
              <a:rPr lang="ko-KR" altLang="en-US" sz="1200" spc="-90" dirty="0">
                <a:solidFill>
                  <a:srgbClr val="ED1C56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시 사이에 구매비중 높음 확인</a:t>
            </a:r>
            <a:endParaRPr lang="ko-KR" altLang="en-US" sz="1200" dirty="0">
              <a:solidFill>
                <a:srgbClr val="ED1C56"/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566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AADC1D-5D1B-480F-BA2B-8F51EEFC8317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60F1DF-CCE1-43F8-A485-48CCB0BA8AA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340C3E-897C-4908-A75E-345D6FB6EA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B94E71B1-91AC-41D2-9639-D754CD7E29EE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457CA307-BD2C-4179-9248-9112D9741F5E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C854E38-16DC-461B-A116-A0F02CB625D2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C10F7F-B110-4F13-8672-FBA25F793CA6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4AE9D5A-CE59-4FF2-A13B-A0D125A747C2}"/>
              </a:ext>
            </a:extLst>
          </p:cNvPr>
          <p:cNvGrpSpPr/>
          <p:nvPr/>
        </p:nvGrpSpPr>
        <p:grpSpPr>
          <a:xfrm>
            <a:off x="4211553" y="443787"/>
            <a:ext cx="3768980" cy="891876"/>
            <a:chOff x="4211553" y="443787"/>
            <a:chExt cx="3768980" cy="89187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EE5B2E-DDA9-4A6B-A19E-D68A0C380EF0}"/>
                </a:ext>
              </a:extLst>
            </p:cNvPr>
            <p:cNvSpPr txBox="1"/>
            <p:nvPr/>
          </p:nvSpPr>
          <p:spPr>
            <a:xfrm>
              <a:off x="4211553" y="750888"/>
              <a:ext cx="376898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간편식사류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판매 방안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B1A6E3-55DA-45BE-9FE7-3080B2D291E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C1ECA46-D52D-4702-98D4-ACA6BA8ED743}"/>
              </a:ext>
            </a:extLst>
          </p:cNvPr>
          <p:cNvGrpSpPr/>
          <p:nvPr/>
        </p:nvGrpSpPr>
        <p:grpSpPr>
          <a:xfrm>
            <a:off x="982663" y="5001426"/>
            <a:ext cx="10226675" cy="949986"/>
            <a:chOff x="982663" y="5481980"/>
            <a:chExt cx="10226675" cy="94998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7A5C47C-3DF2-4E2B-89C1-E35F2C6FE69E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4EE1013-DD94-4FD7-AF66-96EFCE774BED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&lt;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신뢰도 높은 상품과의 묶음 판매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&gt;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로 매출 상승 시나리오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46A0CFC-7F8C-49F4-9E2C-4D888C31FBC3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045374" y="750888"/>
            <a:ext cx="1014895" cy="677370"/>
            <a:chOff x="9019124" y="4543368"/>
            <a:chExt cx="1930959" cy="1288778"/>
          </a:xfrm>
        </p:grpSpPr>
        <p:pic>
          <p:nvPicPr>
            <p:cNvPr id="37" name="Picture 4" descr="햄버거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9" t="21012" r="12685" b="21800"/>
            <a:stretch/>
          </p:blipFill>
          <p:spPr bwMode="auto">
            <a:xfrm rot="538885">
              <a:off x="10311448" y="5080630"/>
              <a:ext cx="638635" cy="491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그룹 37"/>
            <p:cNvGrpSpPr/>
            <p:nvPr/>
          </p:nvGrpSpPr>
          <p:grpSpPr>
            <a:xfrm>
              <a:off x="9019124" y="4543368"/>
              <a:ext cx="1417648" cy="1288778"/>
              <a:chOff x="9892262" y="2268623"/>
              <a:chExt cx="1893952" cy="1721784"/>
            </a:xfrm>
          </p:grpSpPr>
          <p:pic>
            <p:nvPicPr>
              <p:cNvPr id="39" name="Picture 16" descr="도시락 일러스트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212673">
                <a:off x="9892262" y="2268623"/>
                <a:ext cx="1673813" cy="1255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그림 39" descr="화면 캡처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0504" y="3113220"/>
                <a:ext cx="965710" cy="877187"/>
              </a:xfrm>
              <a:prstGeom prst="rect">
                <a:avLst/>
              </a:prstGeom>
            </p:spPr>
          </p:pic>
        </p:grpSp>
      </p:grp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326062"/>
              </p:ext>
            </p:extLst>
          </p:nvPr>
        </p:nvGraphicFramePr>
        <p:xfrm>
          <a:off x="3602771" y="2245033"/>
          <a:ext cx="4903902" cy="23020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5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6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6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8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구매 상품</a:t>
                      </a:r>
                    </a:p>
                  </a:txBody>
                  <a:tcPr marL="8897" marR="8897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연관 상품</a:t>
                      </a:r>
                    </a:p>
                  </a:txBody>
                  <a:tcPr marL="8897" marR="8897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신뢰도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50" panose="02000503000000000000" pitchFamily="2" charset="-127"/>
                        <a:ea typeface="Yoon윤고딕 750" panose="02000503000000000000" pitchFamily="2" charset="-127"/>
                      </a:endParaRPr>
                    </a:p>
                  </a:txBody>
                  <a:tcPr marL="8897" marR="8897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향상도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Yoon윤고딕 750" panose="02000503000000000000" pitchFamily="2" charset="-127"/>
                        <a:ea typeface="Yoon윤고딕 750" panose="02000503000000000000" pitchFamily="2" charset="-127"/>
                      </a:endParaRPr>
                    </a:p>
                  </a:txBody>
                  <a:tcPr marL="8897" marR="8897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삼각김밥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용기면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27.7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4.033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햄버거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일반탄산음료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23.3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2.852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NB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빵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가공유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22.3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2.92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정식도시락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용기면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16.4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2.379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국산맥주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일반소주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15.7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4.868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3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용기면 </a:t>
                      </a:r>
                    </a:p>
                  </a:txBody>
                  <a:tcPr marL="84070" marR="0" marT="8897" marB="0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 삼각김밥 </a:t>
                      </a:r>
                    </a:p>
                  </a:txBody>
                  <a:tcPr marL="84070" marR="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15.7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50" panose="02000503000000000000" pitchFamily="2" charset="-127"/>
                          <a:ea typeface="Yoon윤고딕 750" panose="02000503000000000000" pitchFamily="2" charset="-127"/>
                        </a:rPr>
                        <a:t>4.033</a:t>
                      </a:r>
                    </a:p>
                  </a:txBody>
                  <a:tcPr marL="8897" marR="252000" marT="8897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5" name="모서리가 둥근 직사각형 23">
            <a:extLst>
              <a:ext uri="{FF2B5EF4-FFF2-40B4-BE49-F238E27FC236}">
                <a16:creationId xmlns:a16="http://schemas.microsoft.com/office/drawing/2014/main" id="{669E6516-DEC8-4B22-94C0-7987B0123E37}"/>
              </a:ext>
            </a:extLst>
          </p:cNvPr>
          <p:cNvSpPr/>
          <p:nvPr/>
        </p:nvSpPr>
        <p:spPr>
          <a:xfrm>
            <a:off x="4388245" y="1601202"/>
            <a:ext cx="341551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간편식사류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묶음 상품을 위한 연관 분석 결과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3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4AADC1D-5D1B-480F-BA2B-8F51EEFC8317}"/>
              </a:ext>
            </a:extLst>
          </p:cNvPr>
          <p:cNvGrpSpPr/>
          <p:nvPr/>
        </p:nvGrpSpPr>
        <p:grpSpPr>
          <a:xfrm>
            <a:off x="9999786" y="247571"/>
            <a:ext cx="2192214" cy="1176416"/>
            <a:chOff x="9999786" y="247571"/>
            <a:chExt cx="2192214" cy="117641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60F1DF-CCE1-43F8-A485-48CCB0BA8AA1}"/>
                </a:ext>
              </a:extLst>
            </p:cNvPr>
            <p:cNvSpPr/>
            <p:nvPr/>
          </p:nvSpPr>
          <p:spPr>
            <a:xfrm>
              <a:off x="11307289" y="1031848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340C3E-897C-4908-A75E-345D6FB6EA7A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B94E71B1-91AC-41D2-9639-D754CD7E29EE}"/>
                </a:ext>
              </a:extLst>
            </p:cNvPr>
            <p:cNvSpPr/>
            <p:nvPr/>
          </p:nvSpPr>
          <p:spPr>
            <a:xfrm rot="5400000">
              <a:off x="11931733" y="1191919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457CA307-BD2C-4179-9248-9112D9741F5E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C854E38-16DC-461B-A116-A0F02CB625D2}"/>
                </a:ext>
              </a:extLst>
            </p:cNvPr>
            <p:cNvSpPr/>
            <p:nvPr/>
          </p:nvSpPr>
          <p:spPr>
            <a:xfrm>
              <a:off x="9999786" y="639709"/>
              <a:ext cx="2192214" cy="392139"/>
            </a:xfrm>
            <a:prstGeom prst="rect">
              <a:avLst/>
            </a:prstGeom>
            <a:solidFill>
              <a:srgbClr val="ED1C56"/>
            </a:solidFill>
            <a:ln w="12700">
              <a:solidFill>
                <a:srgbClr val="ED1C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C10F7F-B110-4F13-8672-FBA25F793CA6}"/>
                </a:ext>
              </a:extLst>
            </p:cNvPr>
            <p:cNvSpPr txBox="1"/>
            <p:nvPr/>
          </p:nvSpPr>
          <p:spPr>
            <a:xfrm>
              <a:off x="10037751" y="701156"/>
              <a:ext cx="21162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매출을 늘리고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4AE9D5A-CE59-4FF2-A13B-A0D125A747C2}"/>
              </a:ext>
            </a:extLst>
          </p:cNvPr>
          <p:cNvGrpSpPr/>
          <p:nvPr/>
        </p:nvGrpSpPr>
        <p:grpSpPr>
          <a:xfrm>
            <a:off x="4211553" y="443787"/>
            <a:ext cx="3768980" cy="891876"/>
            <a:chOff x="4211553" y="443787"/>
            <a:chExt cx="3768980" cy="89187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EE5B2E-DDA9-4A6B-A19E-D68A0C380EF0}"/>
                </a:ext>
              </a:extLst>
            </p:cNvPr>
            <p:cNvSpPr txBox="1"/>
            <p:nvPr/>
          </p:nvSpPr>
          <p:spPr>
            <a:xfrm>
              <a:off x="4211553" y="750888"/>
              <a:ext cx="376898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간편식사류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판매 방안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B1A6E3-55DA-45BE-9FE7-3080B2D291EF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45E392A-EB50-4518-A7F2-5D13FC9DA977}"/>
              </a:ext>
            </a:extLst>
          </p:cNvPr>
          <p:cNvGrpSpPr/>
          <p:nvPr/>
        </p:nvGrpSpPr>
        <p:grpSpPr>
          <a:xfrm>
            <a:off x="654575" y="750888"/>
            <a:ext cx="3610423" cy="962358"/>
            <a:chOff x="6074605" y="1585076"/>
            <a:chExt cx="4993696" cy="133107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86EED61-668B-4704-B74B-62D1466CE4F0}"/>
                </a:ext>
              </a:extLst>
            </p:cNvPr>
            <p:cNvSpPr/>
            <p:nvPr/>
          </p:nvSpPr>
          <p:spPr>
            <a:xfrm>
              <a:off x="6074605" y="1766368"/>
              <a:ext cx="4325974" cy="1149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4BC016E5-DA8C-4623-9A2C-2A7821F308F9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23">
              <a:extLst>
                <a:ext uri="{FF2B5EF4-FFF2-40B4-BE49-F238E27FC236}">
                  <a16:creationId xmlns:a16="http://schemas.microsoft.com/office/drawing/2014/main" id="{669E6516-DEC8-4B22-94C0-7987B0123E37}"/>
                </a:ext>
              </a:extLst>
            </p:cNvPr>
            <p:cNvSpPr/>
            <p:nvPr/>
          </p:nvSpPr>
          <p:spPr>
            <a:xfrm>
              <a:off x="6386803" y="1585076"/>
              <a:ext cx="2724629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조 건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4DC8606-FA1B-424C-92C1-6323A24B4E81}"/>
                </a:ext>
              </a:extLst>
            </p:cNvPr>
            <p:cNvSpPr txBox="1"/>
            <p:nvPr/>
          </p:nvSpPr>
          <p:spPr>
            <a:xfrm>
              <a:off x="6684361" y="1844234"/>
              <a:ext cx="3587820" cy="1021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200</a:t>
              </a:r>
              <a:r>
                <a:rPr lang="ko-KR" altLang="en-US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원 할인</a:t>
              </a:r>
              <a:endParaRPr lang="en-US" altLang="ko-KR" sz="105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묶음 판매 행사로 인한 구매고객이 </a:t>
              </a:r>
              <a:r>
                <a:rPr lang="en-US" altLang="ko-KR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20% </a:t>
              </a:r>
              <a:r>
                <a:rPr lang="ko-KR" altLang="en-US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증가</a:t>
              </a:r>
              <a:r>
                <a:rPr lang="en-US" altLang="ko-KR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</a:t>
              </a:r>
              <a:r>
                <a:rPr lang="ko-KR" altLang="en-US" sz="105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예상</a:t>
              </a:r>
              <a:endParaRPr lang="en-US" altLang="ko-KR" sz="105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EBCCA71-F7E0-42CB-A89D-B7FD2948EA04}"/>
                </a:ext>
              </a:extLst>
            </p:cNvPr>
            <p:cNvSpPr/>
            <p:nvPr/>
          </p:nvSpPr>
          <p:spPr>
            <a:xfrm>
              <a:off x="6386804" y="2099442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1269AE7-FE04-4CD3-9BFA-7F4E534E577D}"/>
                </a:ext>
              </a:extLst>
            </p:cNvPr>
            <p:cNvSpPr/>
            <p:nvPr/>
          </p:nvSpPr>
          <p:spPr>
            <a:xfrm>
              <a:off x="6386804" y="2536389"/>
              <a:ext cx="292130" cy="17847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46" name="모서리가 둥근 직사각형 23">
            <a:extLst>
              <a:ext uri="{FF2B5EF4-FFF2-40B4-BE49-F238E27FC236}">
                <a16:creationId xmlns:a16="http://schemas.microsoft.com/office/drawing/2014/main" id="{669E6516-DEC8-4B22-94C0-7987B0123E37}"/>
              </a:ext>
            </a:extLst>
          </p:cNvPr>
          <p:cNvSpPr/>
          <p:nvPr/>
        </p:nvSpPr>
        <p:spPr>
          <a:xfrm>
            <a:off x="4388245" y="1362631"/>
            <a:ext cx="341551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매출 상승 시나리오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47" name="모서리가 둥근 직사각형 23">
            <a:extLst>
              <a:ext uri="{FF2B5EF4-FFF2-40B4-BE49-F238E27FC236}">
                <a16:creationId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2268743" y="1875626"/>
            <a:ext cx="2795640" cy="35804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햄버거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+ 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탄산음료 할인</a:t>
            </a:r>
          </a:p>
        </p:txBody>
      </p:sp>
      <p:sp>
        <p:nvSpPr>
          <p:cNvPr id="48" name="모서리가 둥근 직사각형 23">
            <a:extLst>
              <a:ext uri="{FF2B5EF4-FFF2-40B4-BE49-F238E27FC236}">
                <a16:creationId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7090198" y="1875626"/>
            <a:ext cx="2795640" cy="35804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NB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빵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+ 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우유 할인</a:t>
            </a:r>
          </a:p>
        </p:txBody>
      </p:sp>
      <p:sp>
        <p:nvSpPr>
          <p:cNvPr id="49" name="모서리가 둥근 직사각형 23">
            <a:extLst>
              <a:ext uri="{FF2B5EF4-FFF2-40B4-BE49-F238E27FC236}">
                <a16:creationId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2064742" y="4384037"/>
            <a:ext cx="2795640" cy="35804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도시락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+ 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컵라면 할인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6590616" y="4724274"/>
            <a:ext cx="4005947" cy="1872422"/>
            <a:chOff x="5349821" y="2438450"/>
            <a:chExt cx="4571007" cy="2136537"/>
          </a:xfrm>
        </p:grpSpPr>
        <p:pic>
          <p:nvPicPr>
            <p:cNvPr id="69" name="그림 68" descr="화면 캡처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82"/>
            <a:stretch/>
          </p:blipFill>
          <p:spPr>
            <a:xfrm>
              <a:off x="5349821" y="2438450"/>
              <a:ext cx="4305168" cy="2136537"/>
            </a:xfrm>
            <a:prstGeom prst="rect">
              <a:avLst/>
            </a:prstGeom>
          </p:spPr>
        </p:pic>
        <p:pic>
          <p:nvPicPr>
            <p:cNvPr id="70" name="그림 69" descr="화면 캡처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11"/>
            <a:stretch/>
          </p:blipFill>
          <p:spPr>
            <a:xfrm>
              <a:off x="9523269" y="2438450"/>
              <a:ext cx="397559" cy="2136537"/>
            </a:xfrm>
            <a:prstGeom prst="rect">
              <a:avLst/>
            </a:prstGeom>
          </p:spPr>
        </p:pic>
      </p:grpSp>
      <p:sp>
        <p:nvSpPr>
          <p:cNvPr id="71" name="모서리가 둥근 직사각형 23">
            <a:extLst>
              <a:ext uri="{FF2B5EF4-FFF2-40B4-BE49-F238E27FC236}">
                <a16:creationId xmlns:a16="http://schemas.microsoft.com/office/drawing/2014/main" id="{4D854EC6-A056-45F1-B900-88D465D0DE6C}"/>
              </a:ext>
            </a:extLst>
          </p:cNvPr>
          <p:cNvSpPr/>
          <p:nvPr/>
        </p:nvSpPr>
        <p:spPr>
          <a:xfrm>
            <a:off x="7090198" y="4384037"/>
            <a:ext cx="2795640" cy="35804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컵라면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+ </a:t>
            </a: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삼각깁밥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할인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643250" y="2256103"/>
            <a:ext cx="3668209" cy="1880892"/>
            <a:chOff x="4267920" y="2715449"/>
            <a:chExt cx="3751038" cy="1923363"/>
          </a:xfrm>
        </p:grpSpPr>
        <p:pic>
          <p:nvPicPr>
            <p:cNvPr id="51" name="그림 50" descr="화면 캡처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692"/>
            <a:stretch/>
          </p:blipFill>
          <p:spPr>
            <a:xfrm>
              <a:off x="4267920" y="2715449"/>
              <a:ext cx="3553320" cy="1923363"/>
            </a:xfrm>
            <a:prstGeom prst="rect">
              <a:avLst/>
            </a:prstGeom>
          </p:spPr>
        </p:pic>
        <p:pic>
          <p:nvPicPr>
            <p:cNvPr id="72" name="그림 71" descr="화면 캡처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11"/>
            <a:stretch/>
          </p:blipFill>
          <p:spPr>
            <a:xfrm>
              <a:off x="7821970" y="2719779"/>
              <a:ext cx="196988" cy="191470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691356" y="2250685"/>
            <a:ext cx="3869267" cy="1925075"/>
            <a:chOff x="191363" y="2710032"/>
            <a:chExt cx="3956635" cy="1968543"/>
          </a:xfrm>
        </p:grpSpPr>
        <p:pic>
          <p:nvPicPr>
            <p:cNvPr id="27" name="그림 26" descr="화면 캡처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168"/>
            <a:stretch/>
          </p:blipFill>
          <p:spPr>
            <a:xfrm>
              <a:off x="191363" y="2710032"/>
              <a:ext cx="3860551" cy="1968543"/>
            </a:xfrm>
            <a:prstGeom prst="rect">
              <a:avLst/>
            </a:prstGeom>
          </p:spPr>
        </p:pic>
        <p:pic>
          <p:nvPicPr>
            <p:cNvPr id="73" name="그림 72" descr="화면 캡처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11"/>
            <a:stretch/>
          </p:blipFill>
          <p:spPr>
            <a:xfrm>
              <a:off x="3951010" y="2713683"/>
              <a:ext cx="196988" cy="1914701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1591569" y="4715723"/>
            <a:ext cx="3986541" cy="1882944"/>
            <a:chOff x="191363" y="5492438"/>
            <a:chExt cx="4076557" cy="1925461"/>
          </a:xfrm>
        </p:grpSpPr>
        <p:pic>
          <p:nvPicPr>
            <p:cNvPr id="57" name="그림 56" descr="화면 캡처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19"/>
            <a:stretch/>
          </p:blipFill>
          <p:spPr>
            <a:xfrm>
              <a:off x="191363" y="5500989"/>
              <a:ext cx="4008666" cy="1916910"/>
            </a:xfrm>
            <a:prstGeom prst="rect">
              <a:avLst/>
            </a:prstGeom>
          </p:spPr>
        </p:pic>
        <p:pic>
          <p:nvPicPr>
            <p:cNvPr id="74" name="그림 73" descr="화면 캡처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11"/>
            <a:stretch/>
          </p:blipFill>
          <p:spPr>
            <a:xfrm>
              <a:off x="4070932" y="5492438"/>
              <a:ext cx="196988" cy="1914701"/>
            </a:xfrm>
            <a:prstGeom prst="rect">
              <a:avLst/>
            </a:prstGeom>
          </p:spPr>
        </p:pic>
      </p:grpSp>
      <p:pic>
        <p:nvPicPr>
          <p:cNvPr id="3074" name="Picture 2" descr="marker, highlighter elements; red frame, circle, underline, check mark, wrong mark  #32954107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1" t="5077" r="1314" b="90000"/>
          <a:stretch/>
        </p:blipFill>
        <p:spPr bwMode="auto">
          <a:xfrm>
            <a:off x="2539971" y="4036129"/>
            <a:ext cx="864596" cy="17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marker, highlighter elements; red frame, circle, underline, check mark, wrong mark  #32954107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1" t="5077" r="1314" b="90000"/>
          <a:stretch/>
        </p:blipFill>
        <p:spPr bwMode="auto">
          <a:xfrm>
            <a:off x="2448531" y="6494849"/>
            <a:ext cx="956036" cy="18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marker, highlighter elements; red frame, circle, underline, check mark, wrong mark  #32954107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1" t="5077" r="1314" b="90000"/>
          <a:stretch/>
        </p:blipFill>
        <p:spPr bwMode="auto">
          <a:xfrm>
            <a:off x="7472056" y="4036129"/>
            <a:ext cx="864596" cy="17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marker, highlighter elements; red frame, circle, underline, check mark, wrong mark  #32954107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01" t="5077" r="1314" b="90000"/>
          <a:stretch/>
        </p:blipFill>
        <p:spPr bwMode="auto">
          <a:xfrm>
            <a:off x="7472056" y="6494849"/>
            <a:ext cx="956036" cy="18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308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 flipV="1">
            <a:off x="1434354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3801036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9323842" y="2053333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6166182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차트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921927"/>
              </p:ext>
            </p:extLst>
          </p:nvPr>
        </p:nvGraphicFramePr>
        <p:xfrm>
          <a:off x="780054" y="2073061"/>
          <a:ext cx="10468359" cy="4265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63606" y="1812084"/>
            <a:ext cx="75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단위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명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sz="1200" spc="-70" dirty="0">
              <a:solidFill>
                <a:schemeClr val="tx1">
                  <a:lumMod val="50000"/>
                  <a:lumOff val="50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0808" y="1812084"/>
            <a:ext cx="88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단위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천원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sz="1200" spc="-70" dirty="0">
              <a:solidFill>
                <a:schemeClr val="tx1">
                  <a:lumMod val="50000"/>
                  <a:lumOff val="50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cxnSp>
        <p:nvCxnSpPr>
          <p:cNvPr id="63" name="직선 화살표 연결선 62"/>
          <p:cNvCxnSpPr>
            <a:cxnSpLocks/>
          </p:cNvCxnSpPr>
          <p:nvPr/>
        </p:nvCxnSpPr>
        <p:spPr>
          <a:xfrm>
            <a:off x="1434354" y="2008510"/>
            <a:ext cx="2366682" cy="2118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11795" y="1884584"/>
            <a:ext cx="898003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아침</a:t>
            </a:r>
            <a:r>
              <a:rPr lang="en-US" altLang="ko-KR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</a:t>
            </a:r>
            <a:r>
              <a:rPr lang="ko-KR" altLang="en-US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오전</a:t>
            </a:r>
          </a:p>
        </p:txBody>
      </p:sp>
      <p:cxnSp>
        <p:nvCxnSpPr>
          <p:cNvPr id="65" name="직선 화살표 연결선 64"/>
          <p:cNvCxnSpPr>
            <a:cxnSpLocks/>
          </p:cNvCxnSpPr>
          <p:nvPr/>
        </p:nvCxnSpPr>
        <p:spPr>
          <a:xfrm>
            <a:off x="3816068" y="2029696"/>
            <a:ext cx="2350114" cy="105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cxnSpLocks/>
          </p:cNvCxnSpPr>
          <p:nvPr/>
        </p:nvCxnSpPr>
        <p:spPr>
          <a:xfrm>
            <a:off x="6173396" y="2038472"/>
            <a:ext cx="31408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51864" y="1884584"/>
            <a:ext cx="1379865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/>
              <a:t>저녁시간 </a:t>
            </a:r>
            <a:r>
              <a:rPr lang="en-US" altLang="ko-KR" dirty="0"/>
              <a:t>~ </a:t>
            </a:r>
            <a:r>
              <a:rPr lang="ko-KR" altLang="en-US" dirty="0"/>
              <a:t>야간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95135" y="1875808"/>
            <a:ext cx="898002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/>
              <a:t>점심</a:t>
            </a:r>
            <a:r>
              <a:rPr lang="en-US" altLang="ko-KR" dirty="0"/>
              <a:t>·</a:t>
            </a:r>
            <a:r>
              <a:rPr lang="ko-KR" altLang="en-US" dirty="0"/>
              <a:t>오후</a:t>
            </a:r>
          </a:p>
        </p:txBody>
      </p:sp>
      <p:cxnSp>
        <p:nvCxnSpPr>
          <p:cNvPr id="69" name="직선 화살표 연결선 68"/>
          <p:cNvCxnSpPr>
            <a:cxnSpLocks/>
          </p:cNvCxnSpPr>
          <p:nvPr/>
        </p:nvCxnSpPr>
        <p:spPr>
          <a:xfrm>
            <a:off x="9314253" y="2045440"/>
            <a:ext cx="1434079" cy="78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802738" y="1879159"/>
            <a:ext cx="511358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 dirty="0"/>
              <a:t>새벽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A1514B-DD3C-4F9A-BA00-E6E364452DFD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3C89EB-CF87-4296-B407-C7A483D092A7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4F72B9-BCEB-400B-827B-7BB36905AC13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E9F0E06-1F35-4D3B-AD8C-1B836E1E9EEC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30E6DDB8-9745-4B0E-8968-419E70F7CE2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531785-CC1F-4081-AA97-0067F40DBC6E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673D93-F606-4C60-937E-317A2C389005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CA08AEA-7535-4254-B230-D2E3CC656B69}"/>
              </a:ext>
            </a:extLst>
          </p:cNvPr>
          <p:cNvGrpSpPr/>
          <p:nvPr/>
        </p:nvGrpSpPr>
        <p:grpSpPr>
          <a:xfrm>
            <a:off x="3971899" y="443787"/>
            <a:ext cx="4248279" cy="891876"/>
            <a:chOff x="3971899" y="443787"/>
            <a:chExt cx="4248279" cy="89187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D4B41A-A4FB-468D-8187-768020730B59}"/>
                </a:ext>
              </a:extLst>
            </p:cNvPr>
            <p:cNvSpPr txBox="1"/>
            <p:nvPr/>
          </p:nvSpPr>
          <p:spPr>
            <a:xfrm>
              <a:off x="3971899" y="750888"/>
              <a:ext cx="42482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시간대별 판매 현황 분석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2F5911-75F4-418A-BB70-66A0641D5F78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3C84B55-19EE-46E6-AC9F-4C4625363B3B}"/>
              </a:ext>
            </a:extLst>
          </p:cNvPr>
          <p:cNvSpPr txBox="1"/>
          <p:nvPr/>
        </p:nvSpPr>
        <p:spPr>
          <a:xfrm>
            <a:off x="4511293" y="132126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저녁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및 야간 시간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에 몰리는 방문객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B31933C-D254-45FF-9887-D080F3588B8E}"/>
              </a:ext>
            </a:extLst>
          </p:cNvPr>
          <p:cNvGrpSpPr/>
          <p:nvPr/>
        </p:nvGrpSpPr>
        <p:grpSpPr>
          <a:xfrm>
            <a:off x="1745559" y="2346249"/>
            <a:ext cx="1648261" cy="597877"/>
            <a:chOff x="8352692" y="4208585"/>
            <a:chExt cx="1648261" cy="59787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F109C5F-F68D-4A3A-B5C2-902CAD0ED7B0}"/>
                </a:ext>
              </a:extLst>
            </p:cNvPr>
            <p:cNvSpPr/>
            <p:nvPr/>
          </p:nvSpPr>
          <p:spPr>
            <a:xfrm>
              <a:off x="8352692" y="4208585"/>
              <a:ext cx="1648261" cy="597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927C961-8DE2-4E20-B40A-D6DB8E6828CA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413738"/>
              <a:ext cx="375139" cy="0"/>
            </a:xfrm>
            <a:prstGeom prst="line">
              <a:avLst/>
            </a:prstGeom>
            <a:ln w="28575">
              <a:solidFill>
                <a:srgbClr val="00206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2F699F3-6679-4EEE-BDB5-90C0FBD75D0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607169"/>
              <a:ext cx="375139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E8998B-DF69-442F-8D66-2637D98559B9}"/>
                </a:ext>
              </a:extLst>
            </p:cNvPr>
            <p:cNvSpPr txBox="1"/>
            <p:nvPr/>
          </p:nvSpPr>
          <p:spPr>
            <a:xfrm>
              <a:off x="8949888" y="4275238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평균 매출액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5109B3-A326-4694-A38C-772EB46BB698}"/>
                </a:ext>
              </a:extLst>
            </p:cNvPr>
            <p:cNvSpPr txBox="1"/>
            <p:nvPr/>
          </p:nvSpPr>
          <p:spPr>
            <a:xfrm>
              <a:off x="8949888" y="4467572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평균 방문객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B539A51B-8C6C-458E-B580-9FB4B8E1CBE5}"/>
              </a:ext>
            </a:extLst>
          </p:cNvPr>
          <p:cNvSpPr/>
          <p:nvPr/>
        </p:nvSpPr>
        <p:spPr>
          <a:xfrm rot="5400000">
            <a:off x="6159448" y="3939093"/>
            <a:ext cx="3181057" cy="810395"/>
          </a:xfrm>
          <a:custGeom>
            <a:avLst/>
            <a:gdLst>
              <a:gd name="connsiteX0" fmla="*/ 0 w 1681882"/>
              <a:gd name="connsiteY0" fmla="*/ 1160585 h 1160585"/>
              <a:gd name="connsiteX1" fmla="*/ 290146 w 1681882"/>
              <a:gd name="connsiteY1" fmla="*/ 0 h 1160585"/>
              <a:gd name="connsiteX2" fmla="*/ 1391736 w 1681882"/>
              <a:gd name="connsiteY2" fmla="*/ 0 h 1160585"/>
              <a:gd name="connsiteX3" fmla="*/ 1681882 w 1681882"/>
              <a:gd name="connsiteY3" fmla="*/ 1160585 h 1160585"/>
              <a:gd name="connsiteX4" fmla="*/ 0 w 1681882"/>
              <a:gd name="connsiteY4" fmla="*/ 1160585 h 1160585"/>
              <a:gd name="connsiteX0" fmla="*/ 0 w 1690677"/>
              <a:gd name="connsiteY0" fmla="*/ 1371602 h 1371602"/>
              <a:gd name="connsiteX1" fmla="*/ 290146 w 1690677"/>
              <a:gd name="connsiteY1" fmla="*/ 211017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71602 h 1371602"/>
              <a:gd name="connsiteX1" fmla="*/ 419103 w 1690677"/>
              <a:gd name="connsiteY1" fmla="*/ 64479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71602 h 1371602"/>
              <a:gd name="connsiteX1" fmla="*/ 424968 w 1690677"/>
              <a:gd name="connsiteY1" fmla="*/ 13098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81340 h 1381340"/>
              <a:gd name="connsiteX1" fmla="*/ 424971 w 1690677"/>
              <a:gd name="connsiteY1" fmla="*/ 0 h 1381340"/>
              <a:gd name="connsiteX2" fmla="*/ 1690677 w 1690677"/>
              <a:gd name="connsiteY2" fmla="*/ 9738 h 1381340"/>
              <a:gd name="connsiteX3" fmla="*/ 1681882 w 1690677"/>
              <a:gd name="connsiteY3" fmla="*/ 1381340 h 1381340"/>
              <a:gd name="connsiteX4" fmla="*/ 0 w 1690677"/>
              <a:gd name="connsiteY4" fmla="*/ 1381340 h 1381340"/>
              <a:gd name="connsiteX0" fmla="*/ 160720 w 1851397"/>
              <a:gd name="connsiteY0" fmla="*/ 1371602 h 1371602"/>
              <a:gd name="connsiteX1" fmla="*/ 0 w 1851397"/>
              <a:gd name="connsiteY1" fmla="*/ 601114 h 1371602"/>
              <a:gd name="connsiteX2" fmla="*/ 1851397 w 1851397"/>
              <a:gd name="connsiteY2" fmla="*/ 0 h 1371602"/>
              <a:gd name="connsiteX3" fmla="*/ 1842602 w 1851397"/>
              <a:gd name="connsiteY3" fmla="*/ 1371602 h 1371602"/>
              <a:gd name="connsiteX4" fmla="*/ 160720 w 1851397"/>
              <a:gd name="connsiteY4" fmla="*/ 1371602 h 1371602"/>
              <a:gd name="connsiteX0" fmla="*/ 160720 w 1847994"/>
              <a:gd name="connsiteY0" fmla="*/ 812130 h 812130"/>
              <a:gd name="connsiteX1" fmla="*/ 0 w 1847994"/>
              <a:gd name="connsiteY1" fmla="*/ 41642 h 812130"/>
              <a:gd name="connsiteX2" fmla="*/ 1847994 w 1847994"/>
              <a:gd name="connsiteY2" fmla="*/ 0 h 812130"/>
              <a:gd name="connsiteX3" fmla="*/ 1842602 w 1847994"/>
              <a:gd name="connsiteY3" fmla="*/ 812130 h 812130"/>
              <a:gd name="connsiteX4" fmla="*/ 160720 w 1847994"/>
              <a:gd name="connsiteY4" fmla="*/ 812130 h 812130"/>
              <a:gd name="connsiteX0" fmla="*/ 160720 w 1847995"/>
              <a:gd name="connsiteY0" fmla="*/ 806421 h 806421"/>
              <a:gd name="connsiteX1" fmla="*/ 0 w 1847995"/>
              <a:gd name="connsiteY1" fmla="*/ 35933 h 806421"/>
              <a:gd name="connsiteX2" fmla="*/ 1847995 w 1847995"/>
              <a:gd name="connsiteY2" fmla="*/ 0 h 806421"/>
              <a:gd name="connsiteX3" fmla="*/ 1842602 w 1847995"/>
              <a:gd name="connsiteY3" fmla="*/ 806421 h 806421"/>
              <a:gd name="connsiteX4" fmla="*/ 160720 w 1847995"/>
              <a:gd name="connsiteY4" fmla="*/ 806421 h 806421"/>
              <a:gd name="connsiteX0" fmla="*/ 160720 w 1847996"/>
              <a:gd name="connsiteY0" fmla="*/ 789294 h 789294"/>
              <a:gd name="connsiteX1" fmla="*/ 0 w 1847996"/>
              <a:gd name="connsiteY1" fmla="*/ 18806 h 789294"/>
              <a:gd name="connsiteX2" fmla="*/ 1847996 w 1847996"/>
              <a:gd name="connsiteY2" fmla="*/ 0 h 789294"/>
              <a:gd name="connsiteX3" fmla="*/ 1842602 w 1847996"/>
              <a:gd name="connsiteY3" fmla="*/ 789294 h 789294"/>
              <a:gd name="connsiteX4" fmla="*/ 160720 w 1847996"/>
              <a:gd name="connsiteY4" fmla="*/ 789294 h 789294"/>
              <a:gd name="connsiteX0" fmla="*/ 160720 w 1847996"/>
              <a:gd name="connsiteY0" fmla="*/ 789294 h 789294"/>
              <a:gd name="connsiteX1" fmla="*/ 0 w 1847996"/>
              <a:gd name="connsiteY1" fmla="*/ 18806 h 789294"/>
              <a:gd name="connsiteX2" fmla="*/ 1847996 w 1847996"/>
              <a:gd name="connsiteY2" fmla="*/ 0 h 789294"/>
              <a:gd name="connsiteX3" fmla="*/ 1842602 w 1847996"/>
              <a:gd name="connsiteY3" fmla="*/ 789294 h 789294"/>
              <a:gd name="connsiteX4" fmla="*/ 160720 w 1847996"/>
              <a:gd name="connsiteY4" fmla="*/ 789294 h 789294"/>
              <a:gd name="connsiteX0" fmla="*/ 160720 w 1847996"/>
              <a:gd name="connsiteY0" fmla="*/ 789294 h 789294"/>
              <a:gd name="connsiteX1" fmla="*/ 0 w 1847996"/>
              <a:gd name="connsiteY1" fmla="*/ 18806 h 789294"/>
              <a:gd name="connsiteX2" fmla="*/ 1847996 w 1847996"/>
              <a:gd name="connsiteY2" fmla="*/ 0 h 789294"/>
              <a:gd name="connsiteX3" fmla="*/ 1842602 w 1847996"/>
              <a:gd name="connsiteY3" fmla="*/ 789294 h 789294"/>
              <a:gd name="connsiteX4" fmla="*/ 160720 w 1847996"/>
              <a:gd name="connsiteY4" fmla="*/ 789294 h 789294"/>
              <a:gd name="connsiteX0" fmla="*/ 160720 w 1847996"/>
              <a:gd name="connsiteY0" fmla="*/ 789294 h 789294"/>
              <a:gd name="connsiteX1" fmla="*/ 0 w 1847996"/>
              <a:gd name="connsiteY1" fmla="*/ 18806 h 789294"/>
              <a:gd name="connsiteX2" fmla="*/ 1847996 w 1847996"/>
              <a:gd name="connsiteY2" fmla="*/ 0 h 789294"/>
              <a:gd name="connsiteX3" fmla="*/ 1842602 w 1847996"/>
              <a:gd name="connsiteY3" fmla="*/ 789294 h 789294"/>
              <a:gd name="connsiteX4" fmla="*/ 160720 w 1847996"/>
              <a:gd name="connsiteY4" fmla="*/ 789294 h 789294"/>
              <a:gd name="connsiteX0" fmla="*/ 160720 w 1847996"/>
              <a:gd name="connsiteY0" fmla="*/ 789294 h 789294"/>
              <a:gd name="connsiteX1" fmla="*/ 0 w 1847996"/>
              <a:gd name="connsiteY1" fmla="*/ 18806 h 789294"/>
              <a:gd name="connsiteX2" fmla="*/ 1847996 w 1847996"/>
              <a:gd name="connsiteY2" fmla="*/ 0 h 789294"/>
              <a:gd name="connsiteX3" fmla="*/ 1842602 w 1847996"/>
              <a:gd name="connsiteY3" fmla="*/ 789294 h 789294"/>
              <a:gd name="connsiteX4" fmla="*/ 160720 w 1847996"/>
              <a:gd name="connsiteY4" fmla="*/ 789294 h 78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996" h="789294">
                <a:moveTo>
                  <a:pt x="160720" y="789294"/>
                </a:moveTo>
                <a:cubicBezTo>
                  <a:pt x="107147" y="532465"/>
                  <a:pt x="12712" y="395522"/>
                  <a:pt x="0" y="18806"/>
                </a:cubicBezTo>
                <a:lnTo>
                  <a:pt x="1847996" y="0"/>
                </a:lnTo>
                <a:cubicBezTo>
                  <a:pt x="1845064" y="457201"/>
                  <a:pt x="1845534" y="332093"/>
                  <a:pt x="1842602" y="789294"/>
                </a:cubicBezTo>
                <a:lnTo>
                  <a:pt x="160720" y="789294"/>
                </a:ln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45E392A-EB50-4518-A7F2-5D13FC9DA977}"/>
              </a:ext>
            </a:extLst>
          </p:cNvPr>
          <p:cNvGrpSpPr/>
          <p:nvPr/>
        </p:nvGrpSpPr>
        <p:grpSpPr>
          <a:xfrm>
            <a:off x="208183" y="3668347"/>
            <a:ext cx="5149995" cy="2366693"/>
            <a:chOff x="6074604" y="1585076"/>
            <a:chExt cx="5098070" cy="2269391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86EED61-668B-4704-B74B-62D1466CE4F0}"/>
                </a:ext>
              </a:extLst>
            </p:cNvPr>
            <p:cNvSpPr/>
            <p:nvPr/>
          </p:nvSpPr>
          <p:spPr>
            <a:xfrm>
              <a:off x="6074604" y="1766368"/>
              <a:ext cx="5098070" cy="2088099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4BC016E5-DA8C-4623-9A2C-2A7821F308F9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모서리가 둥근 직사각형 23">
              <a:extLst>
                <a:ext uri="{FF2B5EF4-FFF2-40B4-BE49-F238E27FC236}">
                  <a16:creationId xmlns:a16="http://schemas.microsoft.com/office/drawing/2014/main" id="{669E6516-DEC8-4B22-94C0-7987B0123E37}"/>
                </a:ext>
              </a:extLst>
            </p:cNvPr>
            <p:cNvSpPr/>
            <p:nvPr/>
          </p:nvSpPr>
          <p:spPr>
            <a:xfrm>
              <a:off x="6386804" y="1585076"/>
              <a:ext cx="2394606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 고민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4DC8606-FA1B-424C-92C1-6323A24B4E81}"/>
                </a:ext>
              </a:extLst>
            </p:cNvPr>
            <p:cNvSpPr txBox="1"/>
            <p:nvPr/>
          </p:nvSpPr>
          <p:spPr>
            <a:xfrm>
              <a:off x="6684361" y="2015571"/>
              <a:ext cx="3934095" cy="1431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적절한 </a:t>
              </a:r>
              <a:r>
                <a:rPr lang="ko-KR" altLang="en-US" sz="13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식사류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제품 도착 시간은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 (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현재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22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시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)</a:t>
              </a:r>
            </a:p>
            <a:p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:</a:t>
              </a:r>
              <a:r>
                <a:rPr lang="en-US" altLang="ko-KR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</a:t>
              </a:r>
              <a:r>
                <a:rPr lang="ko-KR" altLang="en-US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학생들이 많이 오는 시간은 </a:t>
              </a:r>
              <a:r>
                <a:rPr lang="en-US" altLang="ko-KR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20~22</a:t>
              </a:r>
              <a:r>
                <a:rPr lang="ko-KR" altLang="en-US" sz="1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시 사이</a:t>
              </a:r>
              <a:endParaRPr lang="en-US" altLang="ko-KR" sz="13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재고가 다 나가는 시점이라 손님들이 그냥 </a:t>
              </a:r>
              <a:r>
                <a:rPr lang="ko-KR" altLang="en-US" sz="13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가시는건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아닐까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어떤 식사류를 주문해야 좀 더 효율적으로 판매할 수 있을까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AEBCCA71-F7E0-42CB-A89D-B7FD2948EA04}"/>
                </a:ext>
              </a:extLst>
            </p:cNvPr>
            <p:cNvSpPr/>
            <p:nvPr/>
          </p:nvSpPr>
          <p:spPr>
            <a:xfrm>
              <a:off x="6386804" y="2221180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91269AE7-FE04-4CD3-9BFA-7F4E534E577D}"/>
                </a:ext>
              </a:extLst>
            </p:cNvPr>
            <p:cNvSpPr/>
            <p:nvPr/>
          </p:nvSpPr>
          <p:spPr>
            <a:xfrm>
              <a:off x="6386804" y="2773258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4364DF65-91F1-4C1F-93A7-D3AD06C0076E}"/>
                </a:ext>
              </a:extLst>
            </p:cNvPr>
            <p:cNvSpPr/>
            <p:nvPr/>
          </p:nvSpPr>
          <p:spPr>
            <a:xfrm>
              <a:off x="6386804" y="3164685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9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A1514B-DD3C-4F9A-BA00-E6E364452DFD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3C89EB-CF87-4296-B407-C7A483D092A7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4F72B9-BCEB-400B-827B-7BB36905AC13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E9F0E06-1F35-4D3B-AD8C-1B836E1E9EEC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30E6DDB8-9745-4B0E-8968-419E70F7CE2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531785-CC1F-4081-AA97-0067F40DBC6E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673D93-F606-4C60-937E-317A2C389005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CA08AEA-7535-4254-B230-D2E3CC656B69}"/>
              </a:ext>
            </a:extLst>
          </p:cNvPr>
          <p:cNvGrpSpPr/>
          <p:nvPr/>
        </p:nvGrpSpPr>
        <p:grpSpPr>
          <a:xfrm>
            <a:off x="2502762" y="443787"/>
            <a:ext cx="7186583" cy="891876"/>
            <a:chOff x="2502762" y="443787"/>
            <a:chExt cx="7186583" cy="89187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D4B41A-A4FB-468D-8187-768020730B59}"/>
                </a:ext>
              </a:extLst>
            </p:cNvPr>
            <p:cNvSpPr txBox="1"/>
            <p:nvPr/>
          </p:nvSpPr>
          <p:spPr>
            <a:xfrm>
              <a:off x="2502762" y="750888"/>
              <a:ext cx="71865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중분류별 판매수량 파악 및 소진 시점 파악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2F5911-75F4-418A-BB70-66A0641D5F78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3C84B55-19EE-46E6-AC9F-4C4625363B3B}"/>
              </a:ext>
            </a:extLst>
          </p:cNvPr>
          <p:cNvSpPr txBox="1"/>
          <p:nvPr/>
        </p:nvSpPr>
        <p:spPr>
          <a:xfrm>
            <a:off x="4869568" y="1321262"/>
            <a:ext cx="2452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인기 제품 분류군 및 재고 확인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DA46E0-ADDD-4F55-BD4B-BF5369F06B4F}"/>
              </a:ext>
            </a:extLst>
          </p:cNvPr>
          <p:cNvSpPr/>
          <p:nvPr/>
        </p:nvSpPr>
        <p:spPr>
          <a:xfrm>
            <a:off x="1159119" y="1637506"/>
            <a:ext cx="9873761" cy="4914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7CE70C4-1946-4832-8CD8-A8E54A97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64" y="2459890"/>
            <a:ext cx="1785872" cy="1443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15E2EBD-9F4B-4D17-B215-20DB443E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56" y="2234097"/>
            <a:ext cx="2519512" cy="19429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C8E9812-BDC5-4697-BDCF-89642DA1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038" y="4837714"/>
            <a:ext cx="2274277" cy="158670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ADDC48D-C411-450B-BC0C-0BB10BA13062}"/>
              </a:ext>
            </a:extLst>
          </p:cNvPr>
          <p:cNvSpPr/>
          <p:nvPr/>
        </p:nvSpPr>
        <p:spPr>
          <a:xfrm>
            <a:off x="3808766" y="1945628"/>
            <a:ext cx="18373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 2015.01.01 ~ 2017.08.31</a:t>
            </a:r>
          </a:p>
        </p:txBody>
      </p:sp>
      <p:sp>
        <p:nvSpPr>
          <p:cNvPr id="29" name="모서리가 둥근 직사각형 23">
            <a:extLst>
              <a:ext uri="{FF2B5EF4-FFF2-40B4-BE49-F238E27FC236}">
                <a16:creationId xmlns:a16="http://schemas.microsoft.com/office/drawing/2014/main" id="{525338AA-7F0F-4507-BD87-3EE3A450FB7D}"/>
              </a:ext>
            </a:extLst>
          </p:cNvPr>
          <p:cNvSpPr/>
          <p:nvPr/>
        </p:nvSpPr>
        <p:spPr>
          <a:xfrm>
            <a:off x="1355583" y="1876053"/>
            <a:ext cx="1962504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판매 수량 및 비율</a:t>
            </a:r>
          </a:p>
        </p:txBody>
      </p:sp>
      <p:sp>
        <p:nvSpPr>
          <p:cNvPr id="31" name="모서리가 둥근 직사각형 23">
            <a:extLst>
              <a:ext uri="{FF2B5EF4-FFF2-40B4-BE49-F238E27FC236}">
                <a16:creationId xmlns:a16="http://schemas.microsoft.com/office/drawing/2014/main" id="{880F7C49-828C-46D8-8D7D-497EEB054039}"/>
              </a:ext>
            </a:extLst>
          </p:cNvPr>
          <p:cNvSpPr/>
          <p:nvPr/>
        </p:nvSpPr>
        <p:spPr>
          <a:xfrm>
            <a:off x="1366409" y="4253153"/>
            <a:ext cx="1962504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판매 금액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F16D37-1DE3-4F1C-BB69-0C2C5251420C}"/>
              </a:ext>
            </a:extLst>
          </p:cNvPr>
          <p:cNvSpPr/>
          <p:nvPr/>
        </p:nvSpPr>
        <p:spPr>
          <a:xfrm>
            <a:off x="6313548" y="2516376"/>
            <a:ext cx="4544088" cy="35972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0BDCACE4-FD03-41F9-9846-A637AD9B644F}"/>
              </a:ext>
            </a:extLst>
          </p:cNvPr>
          <p:cNvSpPr txBox="1">
            <a:spLocks/>
          </p:cNvSpPr>
          <p:nvPr/>
        </p:nvSpPr>
        <p:spPr>
          <a:xfrm>
            <a:off x="6443327" y="2662773"/>
            <a:ext cx="4436068" cy="20088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기준 시간</a:t>
            </a:r>
            <a:endParaRPr lang="en-US" altLang="ko-KR" sz="1400" b="1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: 22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시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~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다음날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22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시 까지 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유통기한 설정</a:t>
            </a:r>
            <a:endParaRPr lang="en-US" altLang="ko-KR" sz="1400" b="1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  <a:p>
            <a:pPr marL="0" indent="0">
              <a:buNone/>
            </a:pP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: 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유통기한은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 1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일로 가정</a:t>
            </a:r>
            <a:b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</a:b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   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(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제품 별 코드와 입고 시간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,</a:t>
            </a:r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 폐기 시간 등을 알 수 없음</a:t>
            </a:r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70" panose="02000503000000000000" pitchFamily="2" charset="-127"/>
                <a:ea typeface="Yoon윤고딕 770" panose="02000503000000000000" pitchFamily="2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계산 방법</a:t>
            </a:r>
            <a:endParaRPr lang="en-US" altLang="ko-KR" sz="1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  <a:p>
            <a:pPr marL="0" indent="0"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: </a:t>
            </a: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식품별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 평균 </a:t>
            </a: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발주량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 </a:t>
            </a:r>
            <a:r>
              <a:rPr lang="mr-IN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–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 시간별 평균 판매수량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=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0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70" panose="02000503000000000000" pitchFamily="2" charset="-127"/>
                <a:ea typeface="Yoon윤고딕 770" panose="02000503000000000000" pitchFamily="2" charset="-127"/>
              </a:rPr>
              <a:t> 이 되는 시점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70" panose="02000503000000000000" pitchFamily="2" charset="-127"/>
              <a:ea typeface="Yoon윤고딕 770" panose="02000503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E9A2FE5-46A3-470D-920E-2AC848FB3C6E}"/>
              </a:ext>
            </a:extLst>
          </p:cNvPr>
          <p:cNvCxnSpPr/>
          <p:nvPr/>
        </p:nvCxnSpPr>
        <p:spPr>
          <a:xfrm>
            <a:off x="6096000" y="1868128"/>
            <a:ext cx="0" cy="439785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23">
            <a:extLst>
              <a:ext uri="{FF2B5EF4-FFF2-40B4-BE49-F238E27FC236}">
                <a16:creationId xmlns:a16="http://schemas.microsoft.com/office/drawing/2014/main" id="{F60613D0-A79C-42EA-A3C9-F6DAB7ED8A67}"/>
              </a:ext>
            </a:extLst>
          </p:cNvPr>
          <p:cNvSpPr/>
          <p:nvPr/>
        </p:nvSpPr>
        <p:spPr>
          <a:xfrm>
            <a:off x="6292463" y="2075348"/>
            <a:ext cx="1962504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재고 소진 시간 계산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09FA6EE-0787-4115-B01C-36C636500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343" y="4861811"/>
            <a:ext cx="4459414" cy="87422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58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A1514B-DD3C-4F9A-BA00-E6E364452DFD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3C89EB-CF87-4296-B407-C7A483D092A7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4F72B9-BCEB-400B-827B-7BB36905AC13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E9F0E06-1F35-4D3B-AD8C-1B836E1E9EEC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30E6DDB8-9745-4B0E-8968-419E70F7CE2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531785-CC1F-4081-AA97-0067F40DBC6E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673D93-F606-4C60-937E-317A2C389005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CA08AEA-7535-4254-B230-D2E3CC656B69}"/>
              </a:ext>
            </a:extLst>
          </p:cNvPr>
          <p:cNvGrpSpPr/>
          <p:nvPr/>
        </p:nvGrpSpPr>
        <p:grpSpPr>
          <a:xfrm>
            <a:off x="3680161" y="443787"/>
            <a:ext cx="4831772" cy="891876"/>
            <a:chOff x="3680161" y="443787"/>
            <a:chExt cx="4831772" cy="89187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D4B41A-A4FB-468D-8187-768020730B59}"/>
                </a:ext>
              </a:extLst>
            </p:cNvPr>
            <p:cNvSpPr txBox="1"/>
            <p:nvPr/>
          </p:nvSpPr>
          <p:spPr>
            <a:xfrm>
              <a:off x="3680161" y="750888"/>
              <a:ext cx="48317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재고 소진 시점 계산 및 확인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2F5911-75F4-418A-BB70-66A0641D5F78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96" name="그림 95">
            <a:extLst>
              <a:ext uri="{FF2B5EF4-FFF2-40B4-BE49-F238E27FC236}">
                <a16:creationId xmlns:a16="http://schemas.microsoft.com/office/drawing/2014/main" id="{29186F84-9AC6-4053-8353-6C6D0B88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87" y="1667636"/>
            <a:ext cx="10525482" cy="3922883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6B1449F9-E9B3-4CB9-9E2B-37E8C0CFFC73}"/>
              </a:ext>
            </a:extLst>
          </p:cNvPr>
          <p:cNvGrpSpPr/>
          <p:nvPr/>
        </p:nvGrpSpPr>
        <p:grpSpPr>
          <a:xfrm>
            <a:off x="982663" y="5657828"/>
            <a:ext cx="10226675" cy="949986"/>
            <a:chOff x="982663" y="5481980"/>
            <a:chExt cx="10226675" cy="949986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1A662A71-CBEF-4CEF-8AB2-848BFAFEC4C9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2F7B731-374E-4447-AB71-4973385ECCE8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최소 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20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 이전에는 일일 </a:t>
              </a:r>
              <a:r>
                <a:rPr lang="ko-KR" altLang="en-US" sz="2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식사류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제품이 배송 완료되도록 본사 요청 필요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C49850CB-74E3-4928-902D-B06387798AA6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859596" y="1388399"/>
            <a:ext cx="4956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19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D1C56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2984344" y="1388399"/>
            <a:ext cx="52771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20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D1C56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5099693" y="1397486"/>
            <a:ext cx="49244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21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D1C56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7270149" y="1397486"/>
            <a:ext cx="52771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20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D1C56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9419785" y="1397485"/>
            <a:ext cx="4956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19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ED1C56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D1C56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61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D3BBB4DE-7CEA-4A94-B980-14E841175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345016"/>
              </p:ext>
            </p:extLst>
          </p:nvPr>
        </p:nvGraphicFramePr>
        <p:xfrm>
          <a:off x="503586" y="2157003"/>
          <a:ext cx="6568440" cy="3674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9918723-8159-41B2-9315-B1925EEFC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525536"/>
              </p:ext>
            </p:extLst>
          </p:nvPr>
        </p:nvGraphicFramePr>
        <p:xfrm>
          <a:off x="7652182" y="1999720"/>
          <a:ext cx="4001336" cy="3393440"/>
        </p:xfrm>
        <a:graphic>
          <a:graphicData uri="http://schemas.openxmlformats.org/drawingml/2006/table">
            <a:tbl>
              <a:tblPr/>
              <a:tblGrid>
                <a:gridCol w="972663">
                  <a:extLst>
                    <a:ext uri="{9D8B030D-6E8A-4147-A177-3AD203B41FA5}">
                      <a16:colId xmlns:a16="http://schemas.microsoft.com/office/drawing/2014/main" val="2265753762"/>
                    </a:ext>
                  </a:extLst>
                </a:gridCol>
                <a:gridCol w="674156">
                  <a:extLst>
                    <a:ext uri="{9D8B030D-6E8A-4147-A177-3AD203B41FA5}">
                      <a16:colId xmlns:a16="http://schemas.microsoft.com/office/drawing/2014/main" val="2367110625"/>
                    </a:ext>
                  </a:extLst>
                </a:gridCol>
                <a:gridCol w="784839">
                  <a:extLst>
                    <a:ext uri="{9D8B030D-6E8A-4147-A177-3AD203B41FA5}">
                      <a16:colId xmlns:a16="http://schemas.microsoft.com/office/drawing/2014/main" val="1949459345"/>
                    </a:ext>
                  </a:extLst>
                </a:gridCol>
                <a:gridCol w="784839">
                  <a:extLst>
                    <a:ext uri="{9D8B030D-6E8A-4147-A177-3AD203B41FA5}">
                      <a16:colId xmlns:a16="http://schemas.microsoft.com/office/drawing/2014/main" val="2232353507"/>
                    </a:ext>
                  </a:extLst>
                </a:gridCol>
                <a:gridCol w="784839">
                  <a:extLst>
                    <a:ext uri="{9D8B030D-6E8A-4147-A177-3AD203B41FA5}">
                      <a16:colId xmlns:a16="http://schemas.microsoft.com/office/drawing/2014/main" val="2867237622"/>
                    </a:ext>
                  </a:extLst>
                </a:gridCol>
              </a:tblGrid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구 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수 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비 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52422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요 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폐기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발주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폐기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발주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42258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월요일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391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8,055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13.86%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14.24%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373267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화요일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335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8,244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11.87%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14.57%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885838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수요일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306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8,287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10.84%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14.65%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789322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목요일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376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8,166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13.32%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14.43%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59449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금요일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451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7,880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15.98%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13.93%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613811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토요일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464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8,124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16.44%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14.36%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359753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일요일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499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7,823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17.68%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13.83%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561944"/>
                  </a:ext>
                </a:extLst>
              </a:tr>
              <a:tr h="3393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총합계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2,822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56,579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개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100.00%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Yoon윤고딕 770" panose="02000503000000000000" pitchFamily="2" charset="-127"/>
                          <a:ea typeface="Yoon윤고딕 770" panose="02000503000000000000" pitchFamily="2" charset="-127"/>
                        </a:rPr>
                        <a:t>100.00%</a:t>
                      </a:r>
                    </a:p>
                  </a:txBody>
                  <a:tcPr marL="0" marR="7200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822760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B6A1514B-DD3C-4F9A-BA00-E6E364452DFD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C3C89EB-CF87-4296-B407-C7A483D092A7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4F72B9-BCEB-400B-827B-7BB36905AC13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EE9F0E06-1F35-4D3B-AD8C-1B836E1E9EEC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30E6DDB8-9745-4B0E-8968-419E70F7CE2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531785-CC1F-4081-AA97-0067F40DBC6E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673D93-F606-4C60-937E-317A2C389005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CA08AEA-7535-4254-B230-D2E3CC656B69}"/>
              </a:ext>
            </a:extLst>
          </p:cNvPr>
          <p:cNvGrpSpPr/>
          <p:nvPr/>
        </p:nvGrpSpPr>
        <p:grpSpPr>
          <a:xfrm>
            <a:off x="3596812" y="443787"/>
            <a:ext cx="4998483" cy="891876"/>
            <a:chOff x="3596812" y="443787"/>
            <a:chExt cx="4998483" cy="8918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D4B41A-A4FB-468D-8187-768020730B59}"/>
                </a:ext>
              </a:extLst>
            </p:cNvPr>
            <p:cNvSpPr txBox="1"/>
            <p:nvPr/>
          </p:nvSpPr>
          <p:spPr>
            <a:xfrm>
              <a:off x="3596812" y="750888"/>
              <a:ext cx="49984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간편식사류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효율적 발주 제안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2F5911-75F4-418A-BB70-66A0641D5F78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15" name="Picture 2" descr="red check line png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6057" r="51179" b="73858"/>
          <a:stretch/>
        </p:blipFill>
        <p:spPr bwMode="auto">
          <a:xfrm rot="20164078">
            <a:off x="2427855" y="2244631"/>
            <a:ext cx="1635808" cy="80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1449F9-E9B3-4CB9-9E2B-37E8C0CFFC73}"/>
              </a:ext>
            </a:extLst>
          </p:cNvPr>
          <p:cNvGrpSpPr/>
          <p:nvPr/>
        </p:nvGrpSpPr>
        <p:grpSpPr>
          <a:xfrm>
            <a:off x="982663" y="5657828"/>
            <a:ext cx="10226675" cy="949986"/>
            <a:chOff x="982663" y="5481980"/>
            <a:chExt cx="10226675" cy="94998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662A71-CBEF-4CEF-8AB2-848BFAFEC4C9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FFC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F7B731-374E-4447-AB71-4973385ECCE8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주말 폐기량 축소를 위해 목요일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 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금요일의 </a:t>
              </a:r>
              <a:r>
                <a:rPr lang="ko-KR" altLang="en-US" sz="24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발주량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조정 필요  </a:t>
              </a:r>
              <a:endPara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49850CB-74E3-4928-902D-B06387798AA6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F6F6F6"/>
            </a:solidFill>
            <a:ln>
              <a:solidFill>
                <a:srgbClr val="F6F6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4442381" y="5234321"/>
            <a:ext cx="194648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발주 비율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D4B41A-A4FB-468D-8187-768020730B59}"/>
              </a:ext>
            </a:extLst>
          </p:cNvPr>
          <p:cNvSpPr txBox="1"/>
          <p:nvPr/>
        </p:nvSpPr>
        <p:spPr>
          <a:xfrm>
            <a:off x="1499743" y="5234321"/>
            <a:ext cx="194648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폐기 비율</a:t>
            </a:r>
            <a:endParaRPr lang="en-US" altLang="ko-KR" sz="1200" spc="-150" dirty="0">
              <a:ln>
                <a:solidFill>
                  <a:schemeClr val="bg1">
                    <a:alpha val="0"/>
                  </a:schemeClr>
                </a:solidFill>
              </a:ln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669E6516-DEC8-4B22-94C0-7987B0123E37}"/>
              </a:ext>
            </a:extLst>
          </p:cNvPr>
          <p:cNvSpPr/>
          <p:nvPr/>
        </p:nvSpPr>
        <p:spPr>
          <a:xfrm>
            <a:off x="2300950" y="1651442"/>
            <a:ext cx="3415510" cy="3580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요일별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 </a:t>
            </a: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발주량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 및 폐기량 현황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6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/>
          <p:cNvCxnSpPr/>
          <p:nvPr/>
        </p:nvCxnSpPr>
        <p:spPr>
          <a:xfrm flipV="1">
            <a:off x="1434354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3801036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9323842" y="2053333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6166182" y="2008510"/>
            <a:ext cx="0" cy="41771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차트 28"/>
          <p:cNvGraphicFramePr>
            <a:graphicFrameLocks/>
          </p:cNvGraphicFramePr>
          <p:nvPr/>
        </p:nvGraphicFramePr>
        <p:xfrm>
          <a:off x="780054" y="2073061"/>
          <a:ext cx="10468359" cy="4265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63606" y="1812084"/>
            <a:ext cx="752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단위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명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sz="1200" spc="-70" dirty="0">
              <a:solidFill>
                <a:schemeClr val="tx1">
                  <a:lumMod val="50000"/>
                  <a:lumOff val="50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0808" y="1812084"/>
            <a:ext cx="88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단위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:</a:t>
            </a:r>
            <a:r>
              <a:rPr lang="ko-KR" altLang="en-US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천원</a:t>
            </a:r>
            <a:r>
              <a:rPr lang="en-US" altLang="ko-KR" sz="1200" spc="-70" dirty="0">
                <a:solidFill>
                  <a:schemeClr val="tx1">
                    <a:lumMod val="50000"/>
                    <a:lumOff val="50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  <a:endParaRPr lang="ko-KR" altLang="en-US" sz="1200" spc="-70" dirty="0">
              <a:solidFill>
                <a:schemeClr val="tx1">
                  <a:lumMod val="50000"/>
                  <a:lumOff val="50000"/>
                </a:schemeClr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cxnSp>
        <p:nvCxnSpPr>
          <p:cNvPr id="63" name="직선 화살표 연결선 62"/>
          <p:cNvCxnSpPr>
            <a:cxnSpLocks/>
          </p:cNvCxnSpPr>
          <p:nvPr/>
        </p:nvCxnSpPr>
        <p:spPr>
          <a:xfrm>
            <a:off x="1434354" y="2008510"/>
            <a:ext cx="2366682" cy="2118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11795" y="1884584"/>
            <a:ext cx="898003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아침</a:t>
            </a:r>
            <a:r>
              <a:rPr lang="en-US" altLang="ko-KR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·</a:t>
            </a:r>
            <a:r>
              <a:rPr lang="ko-KR" altLang="en-US" sz="1400" spc="-70" dirty="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오전</a:t>
            </a:r>
          </a:p>
        </p:txBody>
      </p:sp>
      <p:cxnSp>
        <p:nvCxnSpPr>
          <p:cNvPr id="65" name="직선 화살표 연결선 64"/>
          <p:cNvCxnSpPr>
            <a:cxnSpLocks/>
          </p:cNvCxnSpPr>
          <p:nvPr/>
        </p:nvCxnSpPr>
        <p:spPr>
          <a:xfrm>
            <a:off x="3816068" y="2029696"/>
            <a:ext cx="2350114" cy="105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cxnSpLocks/>
          </p:cNvCxnSpPr>
          <p:nvPr/>
        </p:nvCxnSpPr>
        <p:spPr>
          <a:xfrm>
            <a:off x="6173396" y="2038472"/>
            <a:ext cx="314085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51864" y="1884584"/>
            <a:ext cx="1379865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/>
              <a:t>저녁시간 </a:t>
            </a:r>
            <a:r>
              <a:rPr lang="en-US" altLang="ko-KR" dirty="0"/>
              <a:t>~ </a:t>
            </a:r>
            <a:r>
              <a:rPr lang="ko-KR" altLang="en-US" dirty="0"/>
              <a:t>야간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95135" y="1875808"/>
            <a:ext cx="898002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/>
              <a:t>점심</a:t>
            </a:r>
            <a:r>
              <a:rPr lang="en-US" altLang="ko-KR" dirty="0"/>
              <a:t>·</a:t>
            </a:r>
            <a:r>
              <a:rPr lang="ko-KR" altLang="en-US" dirty="0"/>
              <a:t>오후</a:t>
            </a:r>
          </a:p>
        </p:txBody>
      </p:sp>
      <p:cxnSp>
        <p:nvCxnSpPr>
          <p:cNvPr id="69" name="직선 화살표 연결선 68"/>
          <p:cNvCxnSpPr>
            <a:cxnSpLocks/>
          </p:cNvCxnSpPr>
          <p:nvPr/>
        </p:nvCxnSpPr>
        <p:spPr>
          <a:xfrm>
            <a:off x="9314253" y="2045440"/>
            <a:ext cx="1434079" cy="78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802738" y="1879159"/>
            <a:ext cx="511358" cy="307777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400" spc="-70">
                <a:solidFill>
                  <a:schemeClr val="tx1">
                    <a:lumMod val="95000"/>
                    <a:lumOff val="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defRPr>
            </a:lvl1pPr>
          </a:lstStyle>
          <a:p>
            <a:r>
              <a:rPr lang="ko-KR" altLang="en-US" dirty="0"/>
              <a:t>새벽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6A1514B-DD3C-4F9A-BA00-E6E364452DFD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3C89EB-CF87-4296-B407-C7A483D092A7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4F72B9-BCEB-400B-827B-7BB36905AC13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EE9F0E06-1F35-4D3B-AD8C-1B836E1E9EEC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30E6DDB8-9745-4B0E-8968-419E70F7CE2B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531785-CC1F-4081-AA97-0067F40DBC6E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673D93-F606-4C60-937E-317A2C389005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CA08AEA-7535-4254-B230-D2E3CC656B69}"/>
              </a:ext>
            </a:extLst>
          </p:cNvPr>
          <p:cNvGrpSpPr/>
          <p:nvPr/>
        </p:nvGrpSpPr>
        <p:grpSpPr>
          <a:xfrm>
            <a:off x="3971899" y="443787"/>
            <a:ext cx="4248279" cy="891876"/>
            <a:chOff x="3971899" y="443787"/>
            <a:chExt cx="4248279" cy="89187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D4B41A-A4FB-468D-8187-768020730B59}"/>
                </a:ext>
              </a:extLst>
            </p:cNvPr>
            <p:cNvSpPr txBox="1"/>
            <p:nvPr/>
          </p:nvSpPr>
          <p:spPr>
            <a:xfrm>
              <a:off x="3971899" y="750888"/>
              <a:ext cx="42482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시간대별 판매 현황 분석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2F5911-75F4-418A-BB70-66A0641D5F78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3C84B55-19EE-46E6-AC9F-4C4625363B3B}"/>
              </a:ext>
            </a:extLst>
          </p:cNvPr>
          <p:cNvSpPr txBox="1"/>
          <p:nvPr/>
        </p:nvSpPr>
        <p:spPr>
          <a:xfrm>
            <a:off x="4519308" y="1321262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그리고 유난히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급락하는 새벽 시간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B31933C-D254-45FF-9887-D080F3588B8E}"/>
              </a:ext>
            </a:extLst>
          </p:cNvPr>
          <p:cNvGrpSpPr/>
          <p:nvPr/>
        </p:nvGrpSpPr>
        <p:grpSpPr>
          <a:xfrm>
            <a:off x="1745559" y="2346249"/>
            <a:ext cx="1648261" cy="597877"/>
            <a:chOff x="8352692" y="4208585"/>
            <a:chExt cx="1648261" cy="59787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F109C5F-F68D-4A3A-B5C2-902CAD0ED7B0}"/>
                </a:ext>
              </a:extLst>
            </p:cNvPr>
            <p:cNvSpPr/>
            <p:nvPr/>
          </p:nvSpPr>
          <p:spPr>
            <a:xfrm>
              <a:off x="8352692" y="4208585"/>
              <a:ext cx="1648261" cy="597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927C961-8DE2-4E20-B40A-D6DB8E6828CA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413738"/>
              <a:ext cx="375139" cy="0"/>
            </a:xfrm>
            <a:prstGeom prst="line">
              <a:avLst/>
            </a:prstGeom>
            <a:ln w="28575">
              <a:solidFill>
                <a:srgbClr val="00206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2F699F3-6679-4EEE-BDB5-90C0FBD75D0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952" y="4607169"/>
              <a:ext cx="375139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E8998B-DF69-442F-8D66-2637D98559B9}"/>
                </a:ext>
              </a:extLst>
            </p:cNvPr>
            <p:cNvSpPr txBox="1"/>
            <p:nvPr/>
          </p:nvSpPr>
          <p:spPr>
            <a:xfrm>
              <a:off x="8949888" y="4275238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평균 매출액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5109B3-A326-4694-A38C-772EB46BB698}"/>
                </a:ext>
              </a:extLst>
            </p:cNvPr>
            <p:cNvSpPr txBox="1"/>
            <p:nvPr/>
          </p:nvSpPr>
          <p:spPr>
            <a:xfrm>
              <a:off x="8949888" y="4467572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평균 방문객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7" name="사다리꼴 16">
            <a:extLst>
              <a:ext uri="{FF2B5EF4-FFF2-40B4-BE49-F238E27FC236}">
                <a16:creationId xmlns:a16="http://schemas.microsoft.com/office/drawing/2014/main" id="{B539A51B-8C6C-458E-B580-9FB4B8E1CBE5}"/>
              </a:ext>
            </a:extLst>
          </p:cNvPr>
          <p:cNvSpPr/>
          <p:nvPr/>
        </p:nvSpPr>
        <p:spPr>
          <a:xfrm rot="5400000">
            <a:off x="9189773" y="4386198"/>
            <a:ext cx="1690677" cy="1418270"/>
          </a:xfrm>
          <a:custGeom>
            <a:avLst/>
            <a:gdLst>
              <a:gd name="connsiteX0" fmla="*/ 0 w 1681882"/>
              <a:gd name="connsiteY0" fmla="*/ 1160585 h 1160585"/>
              <a:gd name="connsiteX1" fmla="*/ 290146 w 1681882"/>
              <a:gd name="connsiteY1" fmla="*/ 0 h 1160585"/>
              <a:gd name="connsiteX2" fmla="*/ 1391736 w 1681882"/>
              <a:gd name="connsiteY2" fmla="*/ 0 h 1160585"/>
              <a:gd name="connsiteX3" fmla="*/ 1681882 w 1681882"/>
              <a:gd name="connsiteY3" fmla="*/ 1160585 h 1160585"/>
              <a:gd name="connsiteX4" fmla="*/ 0 w 1681882"/>
              <a:gd name="connsiteY4" fmla="*/ 1160585 h 1160585"/>
              <a:gd name="connsiteX0" fmla="*/ 0 w 1690677"/>
              <a:gd name="connsiteY0" fmla="*/ 1371602 h 1371602"/>
              <a:gd name="connsiteX1" fmla="*/ 290146 w 1690677"/>
              <a:gd name="connsiteY1" fmla="*/ 211017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71602 h 1371602"/>
              <a:gd name="connsiteX1" fmla="*/ 419103 w 1690677"/>
              <a:gd name="connsiteY1" fmla="*/ 64479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71602 h 1371602"/>
              <a:gd name="connsiteX1" fmla="*/ 424968 w 1690677"/>
              <a:gd name="connsiteY1" fmla="*/ 13098 h 1371602"/>
              <a:gd name="connsiteX2" fmla="*/ 1690677 w 1690677"/>
              <a:gd name="connsiteY2" fmla="*/ 0 h 1371602"/>
              <a:gd name="connsiteX3" fmla="*/ 1681882 w 1690677"/>
              <a:gd name="connsiteY3" fmla="*/ 1371602 h 1371602"/>
              <a:gd name="connsiteX4" fmla="*/ 0 w 1690677"/>
              <a:gd name="connsiteY4" fmla="*/ 1371602 h 1371602"/>
              <a:gd name="connsiteX0" fmla="*/ 0 w 1690677"/>
              <a:gd name="connsiteY0" fmla="*/ 1381340 h 1381340"/>
              <a:gd name="connsiteX1" fmla="*/ 424971 w 1690677"/>
              <a:gd name="connsiteY1" fmla="*/ 0 h 1381340"/>
              <a:gd name="connsiteX2" fmla="*/ 1690677 w 1690677"/>
              <a:gd name="connsiteY2" fmla="*/ 9738 h 1381340"/>
              <a:gd name="connsiteX3" fmla="*/ 1681882 w 1690677"/>
              <a:gd name="connsiteY3" fmla="*/ 1381340 h 1381340"/>
              <a:gd name="connsiteX4" fmla="*/ 0 w 1690677"/>
              <a:gd name="connsiteY4" fmla="*/ 1381340 h 1381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0677" h="1381340">
                <a:moveTo>
                  <a:pt x="0" y="1381340"/>
                </a:moveTo>
                <a:lnTo>
                  <a:pt x="424971" y="0"/>
                </a:lnTo>
                <a:lnTo>
                  <a:pt x="1690677" y="9738"/>
                </a:lnTo>
                <a:cubicBezTo>
                  <a:pt x="1687745" y="466939"/>
                  <a:pt x="1684814" y="924139"/>
                  <a:pt x="1681882" y="1381340"/>
                </a:cubicBezTo>
                <a:lnTo>
                  <a:pt x="0" y="1381340"/>
                </a:lnTo>
                <a:close/>
              </a:path>
            </a:pathLst>
          </a:cu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0EDC109-981B-4845-B9FD-972F9340C1B8}"/>
              </a:ext>
            </a:extLst>
          </p:cNvPr>
          <p:cNvGrpSpPr/>
          <p:nvPr/>
        </p:nvGrpSpPr>
        <p:grpSpPr>
          <a:xfrm>
            <a:off x="3546965" y="2449147"/>
            <a:ext cx="5098070" cy="1959707"/>
            <a:chOff x="6074604" y="1585076"/>
            <a:chExt cx="5098070" cy="195970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898C8C5-933E-462A-98BC-A602681F57F8}"/>
                </a:ext>
              </a:extLst>
            </p:cNvPr>
            <p:cNvSpPr/>
            <p:nvPr/>
          </p:nvSpPr>
          <p:spPr>
            <a:xfrm>
              <a:off x="6074604" y="1766368"/>
              <a:ext cx="5098070" cy="1778415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BCBDA07-2B81-4FE0-BD8A-797035A4A346}"/>
                </a:ext>
              </a:extLst>
            </p:cNvPr>
            <p:cNvCxnSpPr/>
            <p:nvPr/>
          </p:nvCxnSpPr>
          <p:spPr>
            <a:xfrm>
              <a:off x="10850967" y="1846879"/>
              <a:ext cx="217334" cy="2173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모서리가 둥근 직사각형 23">
              <a:extLst>
                <a:ext uri="{FF2B5EF4-FFF2-40B4-BE49-F238E27FC236}">
                  <a16:creationId xmlns:a16="http://schemas.microsoft.com/office/drawing/2014/main" id="{F5D395C1-2160-405E-AA0F-A130846E6046}"/>
                </a:ext>
              </a:extLst>
            </p:cNvPr>
            <p:cNvSpPr/>
            <p:nvPr/>
          </p:nvSpPr>
          <p:spPr>
            <a:xfrm>
              <a:off x="6386804" y="1585076"/>
              <a:ext cx="2394606" cy="3580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 고민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48B463-A969-4757-B8B1-1F9D623210AF}"/>
                </a:ext>
              </a:extLst>
            </p:cNvPr>
            <p:cNvSpPr txBox="1"/>
            <p:nvPr/>
          </p:nvSpPr>
          <p:spPr>
            <a:xfrm>
              <a:off x="6684361" y="2015571"/>
              <a:ext cx="3538148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현재처럼 직접 운영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 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건강을 고려했을 때는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..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3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시간만 편의점을 닫고 쉴까 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 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그에 따라오는 손실은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?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그냥 </a:t>
              </a:r>
              <a:r>
                <a:rPr lang="ko-KR" altLang="en-US" sz="13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알바쓰지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 뭐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..</a:t>
              </a:r>
              <a:r>
                <a:rPr lang="ko-KR" altLang="en-US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근데 돈이 조금 아까울 수 있겠어</a:t>
              </a:r>
              <a:r>
                <a:rPr lang="en-US" altLang="ko-KR" sz="13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70" panose="02000503000000000000" pitchFamily="2" charset="-127"/>
                  <a:ea typeface="Yoon윤고딕 770" panose="02000503000000000000" pitchFamily="2" charset="-127"/>
                </a:rPr>
                <a:t>.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BE5CE8C-7622-45E6-8E50-3B9CAB439B6C}"/>
                </a:ext>
              </a:extLst>
            </p:cNvPr>
            <p:cNvSpPr/>
            <p:nvPr/>
          </p:nvSpPr>
          <p:spPr>
            <a:xfrm>
              <a:off x="6386804" y="2221180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846D4F5-4B51-40F5-BB8E-DB1EDABCA870}"/>
                </a:ext>
              </a:extLst>
            </p:cNvPr>
            <p:cNvSpPr/>
            <p:nvPr/>
          </p:nvSpPr>
          <p:spPr>
            <a:xfrm>
              <a:off x="6386804" y="2619183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CC694B4-0E9A-4A2E-8E2F-EF83874DC3C3}"/>
                </a:ext>
              </a:extLst>
            </p:cNvPr>
            <p:cNvSpPr/>
            <p:nvPr/>
          </p:nvSpPr>
          <p:spPr>
            <a:xfrm>
              <a:off x="6386804" y="3017186"/>
              <a:ext cx="292130" cy="17847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</a:t>
              </a:r>
              <a:endPara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1A8F4F47-BFC2-4FFF-B37C-B42B48197DFC}"/>
              </a:ext>
            </a:extLst>
          </p:cNvPr>
          <p:cNvGrpSpPr/>
          <p:nvPr/>
        </p:nvGrpSpPr>
        <p:grpSpPr>
          <a:xfrm>
            <a:off x="3971903" y="443787"/>
            <a:ext cx="4248279" cy="891876"/>
            <a:chOff x="3971903" y="443787"/>
            <a:chExt cx="4248279" cy="89187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710880-A319-49AC-AE0B-389AE3410F09}"/>
                </a:ext>
              </a:extLst>
            </p:cNvPr>
            <p:cNvSpPr txBox="1"/>
            <p:nvPr/>
          </p:nvSpPr>
          <p:spPr>
            <a:xfrm>
              <a:off x="3971903" y="750888"/>
              <a:ext cx="42482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효율적인 운영 방법 비교</a:t>
              </a:r>
              <a:endParaRPr lang="en-US" altLang="ko-KR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8E2A9E-E42E-4BFC-AC7D-85F2B065169E}"/>
                </a:ext>
              </a:extLst>
            </p:cNvPr>
            <p:cNvSpPr txBox="1"/>
            <p:nvPr/>
          </p:nvSpPr>
          <p:spPr>
            <a:xfrm>
              <a:off x="5401739" y="443787"/>
              <a:ext cx="1388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03.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문제 해결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C4B80A-4F74-4E8C-983F-8E74FF330824}"/>
              </a:ext>
            </a:extLst>
          </p:cNvPr>
          <p:cNvSpPr txBox="1"/>
          <p:nvPr/>
        </p:nvSpPr>
        <p:spPr>
          <a:xfrm>
            <a:off x="4606669" y="1321262"/>
            <a:ext cx="2978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점주운영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vs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영업중단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vs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알바 고용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08A5369-1A2B-4202-A042-832DF866BD57}"/>
              </a:ext>
            </a:extLst>
          </p:cNvPr>
          <p:cNvGrpSpPr/>
          <p:nvPr/>
        </p:nvGrpSpPr>
        <p:grpSpPr>
          <a:xfrm>
            <a:off x="9513641" y="247571"/>
            <a:ext cx="2738250" cy="1175077"/>
            <a:chOff x="9513641" y="247571"/>
            <a:chExt cx="2738250" cy="117507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014E479-EB0E-40CE-BD9B-5BDA6058F566}"/>
                </a:ext>
              </a:extLst>
            </p:cNvPr>
            <p:cNvSpPr/>
            <p:nvPr/>
          </p:nvSpPr>
          <p:spPr>
            <a:xfrm>
              <a:off x="11307289" y="638371"/>
              <a:ext cx="884711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2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BFB0647-A0D0-492C-9167-846EBBD11427}"/>
                </a:ext>
              </a:extLst>
            </p:cNvPr>
            <p:cNvSpPr/>
            <p:nvPr/>
          </p:nvSpPr>
          <p:spPr>
            <a:xfrm>
              <a:off x="11307288" y="247571"/>
              <a:ext cx="884712" cy="3921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1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0EBD1D54-5E74-43B1-B434-442FFE9CD204}"/>
                </a:ext>
              </a:extLst>
            </p:cNvPr>
            <p:cNvSpPr/>
            <p:nvPr/>
          </p:nvSpPr>
          <p:spPr>
            <a:xfrm rot="5400000">
              <a:off x="11931733" y="798442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2214681E-A87D-4FC2-A51B-4BB3B9B9B4C9}"/>
                </a:ext>
              </a:extLst>
            </p:cNvPr>
            <p:cNvSpPr/>
            <p:nvPr/>
          </p:nvSpPr>
          <p:spPr>
            <a:xfrm rot="5400000">
              <a:off x="11931733" y="407641"/>
              <a:ext cx="106907" cy="720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FDFEF24-05D4-42E5-B5ED-11B1D4040553}"/>
                </a:ext>
              </a:extLst>
            </p:cNvPr>
            <p:cNvSpPr/>
            <p:nvPr/>
          </p:nvSpPr>
          <p:spPr>
            <a:xfrm>
              <a:off x="9551411" y="1030509"/>
              <a:ext cx="2630999" cy="392139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D78B49D-2B6C-4310-97AC-E8120637B169}"/>
                </a:ext>
              </a:extLst>
            </p:cNvPr>
            <p:cNvSpPr txBox="1"/>
            <p:nvPr/>
          </p:nvSpPr>
          <p:spPr>
            <a:xfrm>
              <a:off x="9513641" y="1085190"/>
              <a:ext cx="27382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[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고민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3]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운영을 효율적으로 하고 싶어 </a:t>
              </a:r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!</a:t>
              </a:r>
              <a:endPara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56" name="슬라이드 번호 개체 틀 1">
            <a:extLst>
              <a:ext uri="{FF2B5EF4-FFF2-40B4-BE49-F238E27FC236}">
                <a16:creationId xmlns:a16="http://schemas.microsoft.com/office/drawing/2014/main" id="{57EDE6EF-2158-42E2-A6F3-3D8F56FC4FA1}"/>
              </a:ext>
            </a:extLst>
          </p:cNvPr>
          <p:cNvSpPr txBox="1">
            <a:spLocks/>
          </p:cNvSpPr>
          <p:nvPr/>
        </p:nvSpPr>
        <p:spPr>
          <a:xfrm>
            <a:off x="285750" y="642863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5149DA-513E-41E8-BD0A-097A44F021D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3C00448-3397-4A6D-B74F-BF526AB27844}"/>
              </a:ext>
            </a:extLst>
          </p:cNvPr>
          <p:cNvSpPr/>
          <p:nvPr/>
        </p:nvSpPr>
        <p:spPr>
          <a:xfrm>
            <a:off x="0" y="3246565"/>
            <a:ext cx="12192000" cy="36114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2765A7-42C4-42A4-8226-44B2E42B18F8}"/>
              </a:ext>
            </a:extLst>
          </p:cNvPr>
          <p:cNvGrpSpPr/>
          <p:nvPr/>
        </p:nvGrpSpPr>
        <p:grpSpPr>
          <a:xfrm>
            <a:off x="1430249" y="1845602"/>
            <a:ext cx="9331503" cy="3537384"/>
            <a:chOff x="1356533" y="1845602"/>
            <a:chExt cx="9331503" cy="353738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0193712-AEFA-4786-A0DA-039BEC2F0438}"/>
                </a:ext>
              </a:extLst>
            </p:cNvPr>
            <p:cNvGrpSpPr/>
            <p:nvPr/>
          </p:nvGrpSpPr>
          <p:grpSpPr>
            <a:xfrm>
              <a:off x="8123384" y="1868128"/>
              <a:ext cx="2564652" cy="2922348"/>
              <a:chOff x="8099938" y="2170122"/>
              <a:chExt cx="2564652" cy="2922348"/>
            </a:xfrm>
          </p:grpSpPr>
          <p:sp>
            <p:nvSpPr>
              <p:cNvPr id="63" name="모서리가 둥근 직사각형 23">
                <a:extLst>
                  <a:ext uri="{FF2B5EF4-FFF2-40B4-BE49-F238E27FC236}">
                    <a16:creationId xmlns:a16="http://schemas.microsoft.com/office/drawing/2014/main" id="{05F98DEC-D40E-45B5-A9D4-705FAB2B06AA}"/>
                  </a:ext>
                </a:extLst>
              </p:cNvPr>
              <p:cNvSpPr/>
              <p:nvPr/>
            </p:nvSpPr>
            <p:spPr>
              <a:xfrm>
                <a:off x="8100724" y="2489998"/>
                <a:ext cx="2563080" cy="2117125"/>
              </a:xfrm>
              <a:prstGeom prst="roundRect">
                <a:avLst>
                  <a:gd name="adj" fmla="val 5772"/>
                </a:avLst>
              </a:prstGeom>
              <a:solidFill>
                <a:srgbClr val="8EBC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Picture 2">
                <a:extLst>
                  <a:ext uri="{FF2B5EF4-FFF2-40B4-BE49-F238E27FC236}">
                    <a16:creationId xmlns:a16="http://schemas.microsoft.com/office/drawing/2014/main" id="{15E251BD-E520-4037-80AF-5F1F5FB5C3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 bwMode="auto">
              <a:xfrm>
                <a:off x="8099938" y="3548559"/>
                <a:ext cx="2564652" cy="15318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9A044A38-DBAE-4C54-95E1-D3FF0ED93229}"/>
                  </a:ext>
                </a:extLst>
              </p:cNvPr>
              <p:cNvSpPr/>
              <p:nvPr/>
            </p:nvSpPr>
            <p:spPr>
              <a:xfrm>
                <a:off x="8310498" y="2170122"/>
                <a:ext cx="214353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2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안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) 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운영 하되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, </a:t>
                </a:r>
                <a:r>
                  <a:rPr lang="ko-KR" altLang="en-US" sz="14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알바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고용</a:t>
                </a: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6DB839C1-8B9D-49B8-ACD3-B0471817A853}"/>
                  </a:ext>
                </a:extLst>
              </p:cNvPr>
              <p:cNvSpPr/>
              <p:nvPr/>
            </p:nvSpPr>
            <p:spPr>
              <a:xfrm>
                <a:off x="8344961" y="2798453"/>
                <a:ext cx="2074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점주 운영과 비교했을 때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,</a:t>
                </a:r>
              </a:p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월 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382,500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이익</a:t>
                </a:r>
                <a:endPara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1C60EB5-0A60-498B-A8FC-DFB027B52342}"/>
                  </a:ext>
                </a:extLst>
              </p:cNvPr>
              <p:cNvSpPr/>
              <p:nvPr/>
            </p:nvSpPr>
            <p:spPr>
              <a:xfrm>
                <a:off x="8163020" y="3615142"/>
                <a:ext cx="2438488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알바비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: 9,750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x 3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x 30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일 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           =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(-) 877,500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알바비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– 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기존 순수익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(-) 877,500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+ 1,260,000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= 382,500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8698C9-31BE-4476-A0A9-58B508DE2582}"/>
                </a:ext>
              </a:extLst>
            </p:cNvPr>
            <p:cNvGrpSpPr/>
            <p:nvPr/>
          </p:nvGrpSpPr>
          <p:grpSpPr>
            <a:xfrm>
              <a:off x="1356533" y="1845602"/>
              <a:ext cx="2564652" cy="3537384"/>
              <a:chOff x="5285478" y="2147596"/>
              <a:chExt cx="2564652" cy="3537384"/>
            </a:xfrm>
          </p:grpSpPr>
          <p:sp>
            <p:nvSpPr>
              <p:cNvPr id="101" name="모서리가 둥근 직사각형 23">
                <a:extLst>
                  <a:ext uri="{FF2B5EF4-FFF2-40B4-BE49-F238E27FC236}">
                    <a16:creationId xmlns:a16="http://schemas.microsoft.com/office/drawing/2014/main" id="{ED4C2291-41E5-4CBC-AC96-644FA30692DC}"/>
                  </a:ext>
                </a:extLst>
              </p:cNvPr>
              <p:cNvSpPr/>
              <p:nvPr/>
            </p:nvSpPr>
            <p:spPr>
              <a:xfrm>
                <a:off x="5286264" y="2489998"/>
                <a:ext cx="2563080" cy="2117125"/>
              </a:xfrm>
              <a:prstGeom prst="roundRect">
                <a:avLst>
                  <a:gd name="adj" fmla="val 577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" name="Picture 2">
                <a:extLst>
                  <a:ext uri="{FF2B5EF4-FFF2-40B4-BE49-F238E27FC236}">
                    <a16:creationId xmlns:a16="http://schemas.microsoft.com/office/drawing/2014/main" id="{A7126B2F-50DC-48BA-B837-3BA39A0AA8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 bwMode="auto">
              <a:xfrm>
                <a:off x="5285478" y="3548558"/>
                <a:ext cx="2564652" cy="21364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45E1D287-C8CE-48C7-BF73-6C9B32AA0A54}"/>
                  </a:ext>
                </a:extLst>
              </p:cNvPr>
              <p:cNvSpPr/>
              <p:nvPr/>
            </p:nvSpPr>
            <p:spPr>
              <a:xfrm>
                <a:off x="5649124" y="2147596"/>
                <a:ext cx="18373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현재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) 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점주 직접 운영</a:t>
                </a: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8FDD5D96-55C2-4794-812F-DB1E86109365}"/>
                  </a:ext>
                </a:extLst>
              </p:cNvPr>
              <p:cNvSpPr/>
              <p:nvPr/>
            </p:nvSpPr>
            <p:spPr>
              <a:xfrm>
                <a:off x="5781371" y="2798453"/>
                <a:ext cx="1572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새벽 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3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 순수익</a:t>
                </a:r>
                <a:endPara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월 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1,260,000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7F7239A1-66C7-4F69-9A4F-D5949B82D789}"/>
                  </a:ext>
                </a:extLst>
              </p:cNvPr>
              <p:cNvSpPr/>
              <p:nvPr/>
            </p:nvSpPr>
            <p:spPr>
              <a:xfrm>
                <a:off x="5400658" y="3615142"/>
                <a:ext cx="2329484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새벽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3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 </a:t>
                </a:r>
                <a:r>
                  <a:rPr lang="ko-KR" altLang="en-US" sz="12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판매금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35,000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x 3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=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105,000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새벽 시간 순수익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105,000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x 0.4 = 42,000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월 순수익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42,000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x 30 =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(+) 1,260,000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5BCF7A2C-AA9C-48F5-9A14-B101C45E3BCC}"/>
                </a:ext>
              </a:extLst>
            </p:cNvPr>
            <p:cNvGrpSpPr/>
            <p:nvPr/>
          </p:nvGrpSpPr>
          <p:grpSpPr>
            <a:xfrm>
              <a:off x="4404581" y="1860931"/>
              <a:ext cx="3163045" cy="3284658"/>
              <a:chOff x="4986287" y="2162925"/>
              <a:chExt cx="3163045" cy="3284658"/>
            </a:xfrm>
          </p:grpSpPr>
          <p:sp>
            <p:nvSpPr>
              <p:cNvPr id="107" name="모서리가 둥근 직사각형 23">
                <a:extLst>
                  <a:ext uri="{FF2B5EF4-FFF2-40B4-BE49-F238E27FC236}">
                    <a16:creationId xmlns:a16="http://schemas.microsoft.com/office/drawing/2014/main" id="{68543BBF-BEAE-48B3-A27E-E7A62BB9298F}"/>
                  </a:ext>
                </a:extLst>
              </p:cNvPr>
              <p:cNvSpPr/>
              <p:nvPr/>
            </p:nvSpPr>
            <p:spPr>
              <a:xfrm>
                <a:off x="5286264" y="2489998"/>
                <a:ext cx="2563080" cy="2117125"/>
              </a:xfrm>
              <a:prstGeom prst="roundRect">
                <a:avLst>
                  <a:gd name="adj" fmla="val 5772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8" name="Picture 2">
                <a:extLst>
                  <a:ext uri="{FF2B5EF4-FFF2-40B4-BE49-F238E27FC236}">
                    <a16:creationId xmlns:a16="http://schemas.microsoft.com/office/drawing/2014/main" id="{745A14B0-1CBE-49C8-98E7-C87E24337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 bwMode="auto">
              <a:xfrm>
                <a:off x="5285478" y="3548558"/>
                <a:ext cx="2564652" cy="1899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738F44B-A3DE-42CC-A17E-5326669F72AD}"/>
                  </a:ext>
                </a:extLst>
              </p:cNvPr>
              <p:cNvSpPr/>
              <p:nvPr/>
            </p:nvSpPr>
            <p:spPr>
              <a:xfrm>
                <a:off x="4986287" y="2162925"/>
                <a:ext cx="31630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1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안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) 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해당 시간만 운영을 하지 않을 경우</a:t>
                </a: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A9FD0FD1-9425-44BA-A224-E83840170CCB}"/>
                  </a:ext>
                </a:extLst>
              </p:cNvPr>
              <p:cNvSpPr/>
              <p:nvPr/>
            </p:nvSpPr>
            <p:spPr>
              <a:xfrm>
                <a:off x="5661947" y="2798453"/>
                <a:ext cx="18117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새벽 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3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 순수익</a:t>
                </a:r>
                <a:endPara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 algn="ctr"/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월 </a:t>
                </a:r>
                <a:r>
                  <a:rPr lang="en-US" altLang="ko-KR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1,457,426</a:t>
                </a:r>
                <a:r>
                  <a:rPr lang="ko-KR" altLang="en-US" sz="1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손해</a:t>
                </a:r>
                <a:endPara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49A4591D-EFDF-4B01-82ED-D8782326ABAC}"/>
                  </a:ext>
                </a:extLst>
              </p:cNvPr>
              <p:cNvSpPr/>
              <p:nvPr/>
            </p:nvSpPr>
            <p:spPr>
              <a:xfrm>
                <a:off x="5341350" y="3615142"/>
                <a:ext cx="2521844" cy="1728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가계를 닫으므로 한달 순수익이 차감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(-) 1,260,000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24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시간 영업을 하지 않을 경우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비상 상비약 판매 금지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일평균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6,582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x 30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일 </a:t>
                </a: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=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(-) 197,426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원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endParaRPr>
              </a:p>
            </p:txBody>
          </p:sp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85CD50E1-F9AB-4ECD-BDF9-037E4821C746}"/>
              </a:ext>
            </a:extLst>
          </p:cNvPr>
          <p:cNvGrpSpPr/>
          <p:nvPr/>
        </p:nvGrpSpPr>
        <p:grpSpPr>
          <a:xfrm>
            <a:off x="982663" y="5481980"/>
            <a:ext cx="10226675" cy="949986"/>
            <a:chOff x="982663" y="5481980"/>
            <a:chExt cx="10226675" cy="949986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5EA33957-8A15-4D9C-B1C0-DB1B51091E3A}"/>
                </a:ext>
              </a:extLst>
            </p:cNvPr>
            <p:cNvSpPr/>
            <p:nvPr/>
          </p:nvSpPr>
          <p:spPr>
            <a:xfrm>
              <a:off x="982663" y="5651251"/>
              <a:ext cx="10226675" cy="780715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8E5AEBB-5E65-4DE4-B404-75082EC41BF6}"/>
                </a:ext>
              </a:extLst>
            </p:cNvPr>
            <p:cNvSpPr txBox="1"/>
            <p:nvPr/>
          </p:nvSpPr>
          <p:spPr>
            <a:xfrm>
              <a:off x="1295400" y="5821146"/>
              <a:ext cx="960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금전적으로는 기존 운영이</a:t>
              </a: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 </a:t>
              </a:r>
              <a:r>
                <a:rPr lang="ko-KR" altLang="en-US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건강 등 종합적으로는 알바 고용이 최선의 선택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B802DB96-1A18-4E50-A0E6-DC8CD5134ABD}"/>
                </a:ext>
              </a:extLst>
            </p:cNvPr>
            <p:cNvSpPr/>
            <p:nvPr/>
          </p:nvSpPr>
          <p:spPr>
            <a:xfrm rot="2700000">
              <a:off x="5945412" y="5481980"/>
              <a:ext cx="301179" cy="301179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19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98730" y="3289012"/>
            <a:ext cx="103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결론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711733" y="2652774"/>
            <a:ext cx="806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spc="-150" dirty="0">
                <a:solidFill>
                  <a:schemeClr val="bg1"/>
                </a:solidFill>
                <a:latin typeface="Aqua Grotesque" pitchFamily="2" charset="0"/>
                <a:ea typeface="Yoon윤고딕 750" panose="02000503000000000000" pitchFamily="2" charset="-127"/>
              </a:rPr>
              <a:t>04</a:t>
            </a:r>
            <a:endParaRPr lang="ko-KR" altLang="en-US" sz="3600" spc="-150" dirty="0">
              <a:solidFill>
                <a:schemeClr val="bg1"/>
              </a:solidFill>
              <a:latin typeface="Aqua Grotesque" pitchFamily="2" charset="0"/>
              <a:ea typeface="Yoon윤고딕 75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91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460F484-062A-4839-9881-EF5EFEB92E99}"/>
              </a:ext>
            </a:extLst>
          </p:cNvPr>
          <p:cNvGrpSpPr/>
          <p:nvPr/>
        </p:nvGrpSpPr>
        <p:grpSpPr>
          <a:xfrm>
            <a:off x="1500855" y="443787"/>
            <a:ext cx="9190336" cy="1295647"/>
            <a:chOff x="1500855" y="443787"/>
            <a:chExt cx="9190336" cy="12956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5F8241-69C3-40CD-BF83-031B19A6313D}"/>
                </a:ext>
              </a:extLst>
            </p:cNvPr>
            <p:cNvSpPr txBox="1"/>
            <p:nvPr/>
          </p:nvSpPr>
          <p:spPr>
            <a:xfrm>
              <a:off x="1500855" y="750888"/>
              <a:ext cx="91903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9238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데이터 분석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으로 보다 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SMART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하게 운영할 수 없을까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?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582347-6A29-4672-B557-BEE8832DEC5E}"/>
                </a:ext>
              </a:extLst>
            </p:cNvPr>
            <p:cNvSpPr txBox="1"/>
            <p:nvPr/>
          </p:nvSpPr>
          <p:spPr>
            <a:xfrm>
              <a:off x="6003653" y="1416269"/>
              <a:ext cx="18473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5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04AEF4-4E6A-4297-87E4-61AD3D9F7165}"/>
                </a:ext>
              </a:extLst>
            </p:cNvPr>
            <p:cNvSpPr txBox="1"/>
            <p:nvPr/>
          </p:nvSpPr>
          <p:spPr>
            <a:xfrm>
              <a:off x="4853511" y="443787"/>
              <a:ext cx="2484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01.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주제 배경 및 분석 절차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D05D5A-535D-40B4-840C-EEA73A33E1FB}"/>
              </a:ext>
            </a:extLst>
          </p:cNvPr>
          <p:cNvSpPr/>
          <p:nvPr/>
        </p:nvSpPr>
        <p:spPr>
          <a:xfrm>
            <a:off x="779664" y="2242318"/>
            <a:ext cx="8189610" cy="637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8DE13F-B6F2-472D-A130-C123EADF9FD6}"/>
              </a:ext>
            </a:extLst>
          </p:cNvPr>
          <p:cNvSpPr/>
          <p:nvPr/>
        </p:nvSpPr>
        <p:spPr>
          <a:xfrm>
            <a:off x="779664" y="2574787"/>
            <a:ext cx="6110370" cy="6377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F38201-BFF8-4072-983F-8DB88885670E}"/>
              </a:ext>
            </a:extLst>
          </p:cNvPr>
          <p:cNvSpPr/>
          <p:nvPr/>
        </p:nvSpPr>
        <p:spPr>
          <a:xfrm>
            <a:off x="779664" y="2858330"/>
            <a:ext cx="6850043" cy="6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023A0B-EDF7-4768-AEAB-FF63C7EC8F24}"/>
              </a:ext>
            </a:extLst>
          </p:cNvPr>
          <p:cNvSpPr/>
          <p:nvPr/>
        </p:nvSpPr>
        <p:spPr>
          <a:xfrm>
            <a:off x="779664" y="3190799"/>
            <a:ext cx="2872112" cy="64800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952A28-37BD-456E-8524-5EB650CF1E3F}"/>
              </a:ext>
            </a:extLst>
          </p:cNvPr>
          <p:cNvSpPr/>
          <p:nvPr/>
        </p:nvSpPr>
        <p:spPr>
          <a:xfrm>
            <a:off x="779664" y="3510762"/>
            <a:ext cx="4566954" cy="64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1E4843-1FAE-4F5F-A04C-9761A05CAD8D}"/>
              </a:ext>
            </a:extLst>
          </p:cNvPr>
          <p:cNvSpPr/>
          <p:nvPr/>
        </p:nvSpPr>
        <p:spPr>
          <a:xfrm>
            <a:off x="779664" y="3831253"/>
            <a:ext cx="5009594" cy="64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8FD41E-74A6-4467-855A-21D881F752EE}"/>
              </a:ext>
            </a:extLst>
          </p:cNvPr>
          <p:cNvSpPr/>
          <p:nvPr/>
        </p:nvSpPr>
        <p:spPr>
          <a:xfrm>
            <a:off x="779664" y="4141887"/>
            <a:ext cx="8661369" cy="64800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C272FF-B799-4D83-B9B7-D385930D1726}"/>
              </a:ext>
            </a:extLst>
          </p:cNvPr>
          <p:cNvSpPr/>
          <p:nvPr/>
        </p:nvSpPr>
        <p:spPr>
          <a:xfrm>
            <a:off x="779664" y="4469211"/>
            <a:ext cx="10420279" cy="64799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7578-08A6-4C2D-8A26-6393EE60F49E}"/>
              </a:ext>
            </a:extLst>
          </p:cNvPr>
          <p:cNvSpPr/>
          <p:nvPr/>
        </p:nvSpPr>
        <p:spPr>
          <a:xfrm>
            <a:off x="779664" y="4796710"/>
            <a:ext cx="4217502" cy="64800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E3717BB-9245-499D-8393-120F20BDD92D}"/>
              </a:ext>
            </a:extLst>
          </p:cNvPr>
          <p:cNvSpPr/>
          <p:nvPr/>
        </p:nvSpPr>
        <p:spPr>
          <a:xfrm>
            <a:off x="779664" y="5108190"/>
            <a:ext cx="7572243" cy="63777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C2CF98B-15E0-4E52-8115-8BA4872CAD84}"/>
              </a:ext>
            </a:extLst>
          </p:cNvPr>
          <p:cNvSpPr/>
          <p:nvPr/>
        </p:nvSpPr>
        <p:spPr>
          <a:xfrm>
            <a:off x="779664" y="5441731"/>
            <a:ext cx="5527948" cy="64800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B1B7D87-8E90-40BB-821D-041EEA7EF9AF}"/>
              </a:ext>
            </a:extLst>
          </p:cNvPr>
          <p:cNvSpPr/>
          <p:nvPr/>
        </p:nvSpPr>
        <p:spPr>
          <a:xfrm>
            <a:off x="779664" y="5746541"/>
            <a:ext cx="7875102" cy="63383"/>
          </a:xfrm>
          <a:prstGeom prst="rect">
            <a:avLst/>
          </a:prstGeom>
          <a:solidFill>
            <a:srgbClr val="ED1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AEF67C-2BFE-4E61-B1C9-99889DE71142}"/>
              </a:ext>
            </a:extLst>
          </p:cNvPr>
          <p:cNvSpPr txBox="1"/>
          <p:nvPr/>
        </p:nvSpPr>
        <p:spPr>
          <a:xfrm>
            <a:off x="687925" y="1973620"/>
            <a:ext cx="1072441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현재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POS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시스템으로는 내가 어떤 상품을 얼마나 많이 팔았는지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전일 대비 얼마나 팔았는지 알기 쉽지 않아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우리 편의점에 가장 잘 팔리는 상품의 실적과 변화를 쉽게 알 수 있으면 좋을 텐데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…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매일 퇴근하면서 오늘의 매출액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방문객을 눈으로 쉽게 보고 싶은데 지금은 그게 너무 불편해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손님들 더 늘릴 수 있는 방법이 없을까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손님들이 몰리는 시간에 아르바이트생을 더 늘리는데 좋을까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재고가 떨어지기 전에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배송 트럭이 알아서 먼저 오면 얼마나 좋을까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인 가구 손님들이 많아서 그들에게 맞춤형 묶음 상품을 판매하면 우리 편의점이 다른 편의점보다 경쟁력이 높아질까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대학교 학생들이 많아서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방학 시즌이 되면 집으로 내려가는 학생들 때문에 우리 편의점 매출에도 영향을 미치는 것 같다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대안이 없을까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우리 편의점에서 신규로 도입할 수 있는 서비스는 없을까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자주 오는 손님들에게 구매 패턴을 분석해서 내가 직접 추천해주면 그 손님이 상품을 더 많이 구매할까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유통기한이 얼마 남지 않는 재고 상품들을 처리할 효과적인 방법이 없을까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내일은 도시락 상품을 얼마나 발주 내야 할까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좀더 정확한 방법으로 판매량을 예측해서 발주할 수 없을까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?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225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17">
            <a:extLst>
              <a:ext uri="{FF2B5EF4-FFF2-40B4-BE49-F238E27FC236}">
                <a16:creationId xmlns:a16="http://schemas.microsoft.com/office/drawing/2014/main" id="{8B3C8923-3BB3-43C3-94DA-1B2F294A1BE5}"/>
              </a:ext>
            </a:extLst>
          </p:cNvPr>
          <p:cNvSpPr/>
          <p:nvPr/>
        </p:nvSpPr>
        <p:spPr>
          <a:xfrm>
            <a:off x="1668720" y="1603878"/>
            <a:ext cx="10139652" cy="14468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2" name="모서리가 둥근 직사각형 17">
            <a:extLst>
              <a:ext uri="{FF2B5EF4-FFF2-40B4-BE49-F238E27FC236}">
                <a16:creationId xmlns:a16="http://schemas.microsoft.com/office/drawing/2014/main" id="{8B3C8923-3BB3-43C3-94DA-1B2F294A1BE5}"/>
              </a:ext>
            </a:extLst>
          </p:cNvPr>
          <p:cNvSpPr/>
          <p:nvPr/>
        </p:nvSpPr>
        <p:spPr>
          <a:xfrm>
            <a:off x="1668720" y="3197966"/>
            <a:ext cx="10139652" cy="14468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ED1C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1" name="모서리가 둥근 직사각형 17">
            <a:extLst>
              <a:ext uri="{FF2B5EF4-FFF2-40B4-BE49-F238E27FC236}">
                <a16:creationId xmlns:a16="http://schemas.microsoft.com/office/drawing/2014/main" id="{8B3C8923-3BB3-43C3-94DA-1B2F294A1BE5}"/>
              </a:ext>
            </a:extLst>
          </p:cNvPr>
          <p:cNvSpPr/>
          <p:nvPr/>
        </p:nvSpPr>
        <p:spPr>
          <a:xfrm>
            <a:off x="1668720" y="4807600"/>
            <a:ext cx="10139652" cy="14468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2" name="그룹 5">
            <a:extLst>
              <a:ext uri="{FF2B5EF4-FFF2-40B4-BE49-F238E27FC236}">
                <a16:creationId xmlns:a16="http://schemas.microsoft.com/office/drawing/2014/main" id="{AF4F7B8D-9DB3-473B-9A65-0EFAA964E70B}"/>
              </a:ext>
            </a:extLst>
          </p:cNvPr>
          <p:cNvGrpSpPr/>
          <p:nvPr/>
        </p:nvGrpSpPr>
        <p:grpSpPr>
          <a:xfrm>
            <a:off x="4534542" y="443787"/>
            <a:ext cx="3122971" cy="891876"/>
            <a:chOff x="4534542" y="443787"/>
            <a:chExt cx="3122971" cy="8918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88E327-BE21-4E9D-B750-1D98C9CA9039}"/>
                </a:ext>
              </a:extLst>
            </p:cNvPr>
            <p:cNvSpPr txBox="1"/>
            <p:nvPr/>
          </p:nvSpPr>
          <p:spPr>
            <a:xfrm>
              <a:off x="4534542" y="750888"/>
              <a:ext cx="312297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9238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고민 해결 진행 중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5B1B8E-4400-492E-BF51-9D765A033A81}"/>
                </a:ext>
              </a:extLst>
            </p:cNvPr>
            <p:cNvSpPr txBox="1"/>
            <p:nvPr/>
          </p:nvSpPr>
          <p:spPr>
            <a:xfrm>
              <a:off x="5622952" y="443787"/>
              <a:ext cx="946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04.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결론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D96C7C2-AE57-4587-9A6E-90E6F4AB4436}"/>
              </a:ext>
            </a:extLst>
          </p:cNvPr>
          <p:cNvGrpSpPr/>
          <p:nvPr/>
        </p:nvGrpSpPr>
        <p:grpSpPr>
          <a:xfrm>
            <a:off x="767214" y="1482991"/>
            <a:ext cx="11253993" cy="769441"/>
            <a:chOff x="764804" y="1534901"/>
            <a:chExt cx="7581279" cy="7694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AED5E9-FEF5-42ED-A658-FD66A053CE8D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CDEDE7-E685-4B5F-9D0A-7CC7FE3A778D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  Daily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는 물론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 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중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.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장기적인 </a:t>
              </a:r>
              <a:r>
                <a:rPr lang="ko-KR" altLang="en-US" sz="20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트렌드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변화까지 매출 정보 실시간 조회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99B355D-7724-4596-B720-E5B245F5D6E6}"/>
              </a:ext>
            </a:extLst>
          </p:cNvPr>
          <p:cNvCxnSpPr/>
          <p:nvPr/>
        </p:nvCxnSpPr>
        <p:spPr>
          <a:xfrm>
            <a:off x="716377" y="1655488"/>
            <a:ext cx="0" cy="9193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57941C-1D45-4DC9-951B-376A643A8D69}"/>
              </a:ext>
            </a:extLst>
          </p:cNvPr>
          <p:cNvGrpSpPr/>
          <p:nvPr/>
        </p:nvGrpSpPr>
        <p:grpSpPr>
          <a:xfrm>
            <a:off x="767214" y="3021606"/>
            <a:ext cx="10907152" cy="769441"/>
            <a:chOff x="764804" y="1534901"/>
            <a:chExt cx="7581279" cy="7694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2B28D2-87AE-4899-B5BE-BF97743D3A26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B9DC"/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E6A3FC-7286-4883-BD27-9DDAFCCC2417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  상권 특성에 최적화된 증대 방안을 통해 추가 매출 창출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080FBD4-CEC2-4308-8FE7-922BBBAEB87E}"/>
              </a:ext>
            </a:extLst>
          </p:cNvPr>
          <p:cNvCxnSpPr/>
          <p:nvPr/>
        </p:nvCxnSpPr>
        <p:spPr>
          <a:xfrm>
            <a:off x="716377" y="3194103"/>
            <a:ext cx="0" cy="919350"/>
          </a:xfrm>
          <a:prstGeom prst="line">
            <a:avLst/>
          </a:prstGeom>
          <a:ln w="38100">
            <a:solidFill>
              <a:srgbClr val="ED1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B04F9E-F75F-408E-A630-706B2086412C}"/>
              </a:ext>
            </a:extLst>
          </p:cNvPr>
          <p:cNvGrpSpPr/>
          <p:nvPr/>
        </p:nvGrpSpPr>
        <p:grpSpPr>
          <a:xfrm>
            <a:off x="767214" y="4649383"/>
            <a:ext cx="11167283" cy="769441"/>
            <a:chOff x="764804" y="1534901"/>
            <a:chExt cx="7581279" cy="7694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992B61-F60C-48BB-95B3-004C4DCC20A4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E389"/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2058CB-6DA7-4282-BC61-6F3A9D50FECA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  간편 </a:t>
              </a:r>
              <a:r>
                <a:rPr lang="ko-KR" altLang="en-US" sz="20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식사류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 골든 타임을 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“</a:t>
              </a:r>
              <a:r>
                <a:rPr lang="ko-KR" altLang="en-US" sz="2000" spc="-15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레알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” 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골든 타임으로 운영을 통해 판매 기회 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Loss 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제거 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F62037A-C85F-4AF0-9A10-221F98DBC05F}"/>
              </a:ext>
            </a:extLst>
          </p:cNvPr>
          <p:cNvCxnSpPr/>
          <p:nvPr/>
        </p:nvCxnSpPr>
        <p:spPr>
          <a:xfrm>
            <a:off x="716377" y="4821880"/>
            <a:ext cx="0" cy="9193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3EA1A52-896A-413F-9C6B-B0874BD4823C}"/>
              </a:ext>
            </a:extLst>
          </p:cNvPr>
          <p:cNvSpPr txBox="1"/>
          <p:nvPr/>
        </p:nvSpPr>
        <p:spPr>
          <a:xfrm>
            <a:off x="1642064" y="2098926"/>
            <a:ext cx="10166307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-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발생하는 변화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문제점 등을 실시간으로 감지하여 조기에 대응 방안 수립 가능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-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신제품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프로모션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등에 대한 효과도 실시간으로 확인하여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feedback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가능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EA1A52-896A-413F-9C6B-B0874BD4823C}"/>
              </a:ext>
            </a:extLst>
          </p:cNvPr>
          <p:cNvSpPr txBox="1"/>
          <p:nvPr/>
        </p:nvSpPr>
        <p:spPr>
          <a:xfrm>
            <a:off x="1644687" y="3701798"/>
            <a:ext cx="10507898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-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겨울 시즌 매출액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15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1.5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억 →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16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1.6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억 수준이던 것을 향후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1.9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억 예상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이에 따른 추가 수익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4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백만원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기대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-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타 시즌에도 월 평균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300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개의 영수증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매출액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300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만원 수준의 영향을 미친다고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가정시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추가 수익 연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4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백만원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기대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EA1A52-896A-413F-9C6B-B0874BD4823C}"/>
              </a:ext>
            </a:extLst>
          </p:cNvPr>
          <p:cNvSpPr txBox="1"/>
          <p:nvPr/>
        </p:nvSpPr>
        <p:spPr>
          <a:xfrm>
            <a:off x="1647310" y="5354418"/>
            <a:ext cx="10507898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- 20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시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~23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시까지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 동안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골든타임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간편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식사류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5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개 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소분류별로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시간당 각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개씩 추가 판매할 수 있다고 가정 시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    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연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2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천만원의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추가 매출 가능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추가 수익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sz="1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백만원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 기대</a:t>
            </a:r>
            <a:endParaRPr lang="en-US" altLang="ko-KR" sz="14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45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r="462"/>
          <a:stretch/>
        </p:blipFill>
        <p:spPr>
          <a:xfrm>
            <a:off x="1509460" y="1642764"/>
            <a:ext cx="9173080" cy="496123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D8AABE0-845A-4E0A-B2BA-E063156A65FF}"/>
              </a:ext>
            </a:extLst>
          </p:cNvPr>
          <p:cNvGrpSpPr/>
          <p:nvPr/>
        </p:nvGrpSpPr>
        <p:grpSpPr>
          <a:xfrm>
            <a:off x="4586637" y="443787"/>
            <a:ext cx="3018776" cy="1160690"/>
            <a:chOff x="4586637" y="443787"/>
            <a:chExt cx="3018776" cy="11606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C1E41A-CAA0-4657-996D-D98C6CE8CD9C}"/>
                </a:ext>
              </a:extLst>
            </p:cNvPr>
            <p:cNvSpPr txBox="1"/>
            <p:nvPr/>
          </p:nvSpPr>
          <p:spPr>
            <a:xfrm>
              <a:off x="4586637" y="750888"/>
              <a:ext cx="301877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식사량 전체 추이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19C2DF-732A-48A7-B2E1-7DA59213EA8D}"/>
                </a:ext>
              </a:extLst>
            </p:cNvPr>
            <p:cNvSpPr txBox="1"/>
            <p:nvPr/>
          </p:nvSpPr>
          <p:spPr>
            <a:xfrm>
              <a:off x="5543622" y="1281312"/>
              <a:ext cx="11047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Appendix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418233-4530-420B-B6E3-0E92A56FAB3B}"/>
                </a:ext>
              </a:extLst>
            </p:cNvPr>
            <p:cNvSpPr txBox="1"/>
            <p:nvPr/>
          </p:nvSpPr>
          <p:spPr>
            <a:xfrm>
              <a:off x="5623754" y="443787"/>
              <a:ext cx="94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04.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결론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33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E5E1F52-33AD-4136-87D9-4F5C65332C1A}"/>
              </a:ext>
            </a:extLst>
          </p:cNvPr>
          <p:cNvGrpSpPr/>
          <p:nvPr/>
        </p:nvGrpSpPr>
        <p:grpSpPr>
          <a:xfrm>
            <a:off x="3890131" y="443787"/>
            <a:ext cx="4411785" cy="1160690"/>
            <a:chOff x="3890131" y="443787"/>
            <a:chExt cx="4411785" cy="11606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F85A01-85E2-4FF5-888A-BC8CA69E2288}"/>
                </a:ext>
              </a:extLst>
            </p:cNvPr>
            <p:cNvSpPr txBox="1"/>
            <p:nvPr/>
          </p:nvSpPr>
          <p:spPr>
            <a:xfrm>
              <a:off x="3890131" y="750888"/>
              <a:ext cx="44117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백종원 신드롬은 끝났다</a:t>
              </a:r>
              <a:r>
                <a:rPr lang="en-US" altLang="ko-KR" sz="3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5EB8D4-D9BB-4633-82EA-D52D3C258196}"/>
                </a:ext>
              </a:extLst>
            </p:cNvPr>
            <p:cNvSpPr txBox="1"/>
            <p:nvPr/>
          </p:nvSpPr>
          <p:spPr>
            <a:xfrm>
              <a:off x="5543624" y="1281312"/>
              <a:ext cx="110479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5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Appendix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27C2E-3418-48B9-99BB-FA9C21C84A42}"/>
                </a:ext>
              </a:extLst>
            </p:cNvPr>
            <p:cNvSpPr txBox="1"/>
            <p:nvPr/>
          </p:nvSpPr>
          <p:spPr>
            <a:xfrm>
              <a:off x="5623754" y="443787"/>
              <a:ext cx="944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04.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결론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561FCA8-EBAF-43FB-BDDF-EC7EA4CE094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9459" y="1604477"/>
            <a:ext cx="9143653" cy="495224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7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07639" y="3059668"/>
            <a:ext cx="27767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감사합니다</a:t>
            </a:r>
            <a:r>
              <a:rPr kumimoji="0" lang="en-US" altLang="ko-KR" sz="42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.</a:t>
            </a:r>
            <a:endParaRPr kumimoji="0" lang="ko-KR" altLang="en-US" sz="42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B3BFD1-CFD7-4F69-95DF-28BF77E40DEA}"/>
              </a:ext>
            </a:extLst>
          </p:cNvPr>
          <p:cNvSpPr/>
          <p:nvPr/>
        </p:nvSpPr>
        <p:spPr>
          <a:xfrm>
            <a:off x="4416725" y="6807993"/>
            <a:ext cx="3404558" cy="50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CBDF8F-1F0C-4E67-87C5-A502366FC72F}"/>
              </a:ext>
            </a:extLst>
          </p:cNvPr>
          <p:cNvSpPr txBox="1"/>
          <p:nvPr/>
        </p:nvSpPr>
        <p:spPr>
          <a:xfrm>
            <a:off x="4341963" y="6469439"/>
            <a:ext cx="350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150">
                <a:solidFill>
                  <a:prstClr val="white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비공개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792184-419F-40B6-9584-6ACD9D9D9FAD}"/>
              </a:ext>
            </a:extLst>
          </p:cNvPr>
          <p:cNvSpPr txBox="1"/>
          <p:nvPr/>
        </p:nvSpPr>
        <p:spPr>
          <a:xfrm>
            <a:off x="5764639" y="6258577"/>
            <a:ext cx="662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Yoon윤고딕 750" panose="02000503000000000000" pitchFamily="2" charset="-127"/>
                <a:ea typeface="Yoon윤고딕 750" panose="02000503000000000000" pitchFamily="2" charset="-127"/>
                <a:cs typeface="+mn-cs"/>
              </a:rPr>
              <a:t>TEAM 5</a:t>
            </a:r>
            <a:endParaRPr kumimoji="0" lang="ko-KR" altLang="en-US" sz="105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Yoon윤고딕 750" panose="02000503000000000000" pitchFamily="2" charset="-127"/>
              <a:ea typeface="Yoon윤고딕 750" panose="020005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70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D5D9146-3FB4-4164-8F10-1DB92A24BA2E}"/>
              </a:ext>
            </a:extLst>
          </p:cNvPr>
          <p:cNvGrpSpPr/>
          <p:nvPr/>
        </p:nvGrpSpPr>
        <p:grpSpPr>
          <a:xfrm>
            <a:off x="4276469" y="443787"/>
            <a:ext cx="3639138" cy="891876"/>
            <a:chOff x="4276469" y="443787"/>
            <a:chExt cx="3639138" cy="89187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6E4BD1-7E4C-4AB4-897D-408BA536B5F8}"/>
                </a:ext>
              </a:extLst>
            </p:cNvPr>
            <p:cNvSpPr txBox="1"/>
            <p:nvPr/>
          </p:nvSpPr>
          <p:spPr>
            <a:xfrm>
              <a:off x="4276469" y="750888"/>
              <a:ext cx="36391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대략적 고민은 </a:t>
              </a:r>
              <a:r>
                <a:rPr lang="en-US" altLang="ko-KR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9238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3</a:t>
              </a:r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79238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가지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F3CFF7-D052-44D5-9BA7-8675F754E68A}"/>
                </a:ext>
              </a:extLst>
            </p:cNvPr>
            <p:cNvSpPr txBox="1"/>
            <p:nvPr/>
          </p:nvSpPr>
          <p:spPr>
            <a:xfrm>
              <a:off x="4853511" y="443787"/>
              <a:ext cx="2484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01.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주제 배경 및 분석 절차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96C7C2-AE57-4587-9A6E-90E6F4AB4436}"/>
              </a:ext>
            </a:extLst>
          </p:cNvPr>
          <p:cNvGrpSpPr/>
          <p:nvPr/>
        </p:nvGrpSpPr>
        <p:grpSpPr>
          <a:xfrm>
            <a:off x="767214" y="1388395"/>
            <a:ext cx="7581279" cy="769441"/>
            <a:chOff x="764804" y="1534901"/>
            <a:chExt cx="7581279" cy="769441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EAED5E9-FEF5-42ED-A658-FD66A053CE8D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3CDEDE7-E685-4B5F-9D0A-7CC7FE3A778D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오늘 판매한 상품과 매출을 수치적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, </a:t>
              </a:r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시각적으로 쉽게 확인하고 싶어 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!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599B355D-7724-4596-B720-E5B245F5D6E6}"/>
              </a:ext>
            </a:extLst>
          </p:cNvPr>
          <p:cNvCxnSpPr/>
          <p:nvPr/>
        </p:nvCxnSpPr>
        <p:spPr>
          <a:xfrm>
            <a:off x="716377" y="1560892"/>
            <a:ext cx="0" cy="9193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3BA85F49-B81C-4B66-A5FA-C8A7167DCAE9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698905" y="2483771"/>
            <a:ext cx="8408818" cy="0"/>
          </a:xfrm>
          <a:prstGeom prst="line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8257941C-1D45-4DC9-951B-376A643A8D69}"/>
              </a:ext>
            </a:extLst>
          </p:cNvPr>
          <p:cNvGrpSpPr/>
          <p:nvPr/>
        </p:nvGrpSpPr>
        <p:grpSpPr>
          <a:xfrm>
            <a:off x="767214" y="2745701"/>
            <a:ext cx="7581279" cy="769441"/>
            <a:chOff x="764804" y="1534901"/>
            <a:chExt cx="7581279" cy="769441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42B28D2-87AE-4899-B5BE-BF97743D3A26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B9DC"/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02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0E6A3FC-7286-4883-BD27-9DDAFCCC2417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매출을 늘리는 새로운 방법이 없을까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?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3080FBD4-CEC2-4308-8FE7-922BBBAEB87E}"/>
              </a:ext>
            </a:extLst>
          </p:cNvPr>
          <p:cNvCxnSpPr/>
          <p:nvPr/>
        </p:nvCxnSpPr>
        <p:spPr>
          <a:xfrm>
            <a:off x="716377" y="2918198"/>
            <a:ext cx="0" cy="919350"/>
          </a:xfrm>
          <a:prstGeom prst="line">
            <a:avLst/>
          </a:prstGeom>
          <a:ln w="38100">
            <a:solidFill>
              <a:srgbClr val="ED1C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482CA98B-3B6F-4270-8FD8-7AD2561692A0}"/>
              </a:ext>
            </a:extLst>
          </p:cNvPr>
          <p:cNvGrpSpPr/>
          <p:nvPr/>
        </p:nvGrpSpPr>
        <p:grpSpPr>
          <a:xfrm>
            <a:off x="698905" y="3708346"/>
            <a:ext cx="8461246" cy="263823"/>
            <a:chOff x="698905" y="3778234"/>
            <a:chExt cx="8461246" cy="263823"/>
          </a:xfrm>
        </p:grpSpPr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E17B7045-BAC2-4431-8715-D2CDAE9528B5}"/>
                </a:ext>
              </a:extLst>
            </p:cNvPr>
            <p:cNvCxnSpPr>
              <a:cxnSpLocks/>
              <a:endCxn id="178" idx="1"/>
            </p:cNvCxnSpPr>
            <p:nvPr/>
          </p:nvCxnSpPr>
          <p:spPr>
            <a:xfrm flipV="1">
              <a:off x="698905" y="3904467"/>
              <a:ext cx="8461246" cy="5678"/>
            </a:xfrm>
            <a:prstGeom prst="line">
              <a:avLst/>
            </a:prstGeom>
            <a:ln w="12700">
              <a:solidFill>
                <a:srgbClr val="ED1C5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3" name="그룹 1042">
              <a:extLst>
                <a:ext uri="{FF2B5EF4-FFF2-40B4-BE49-F238E27FC236}">
                  <a16:creationId xmlns:a16="http://schemas.microsoft.com/office/drawing/2014/main" id="{6998BCE6-736D-4795-AF55-9BB58A9C7EEF}"/>
                </a:ext>
              </a:extLst>
            </p:cNvPr>
            <p:cNvGrpSpPr/>
            <p:nvPr/>
          </p:nvGrpSpPr>
          <p:grpSpPr>
            <a:xfrm>
              <a:off x="893664" y="3778234"/>
              <a:ext cx="7475384" cy="263823"/>
              <a:chOff x="893664" y="3539445"/>
              <a:chExt cx="7475384" cy="263823"/>
            </a:xfrm>
          </p:grpSpPr>
          <p:sp>
            <p:nvSpPr>
              <p:cNvPr id="172" name="모서리가 둥근 직사각형 17">
                <a:extLst>
                  <a:ext uri="{FF2B5EF4-FFF2-40B4-BE49-F238E27FC236}">
                    <a16:creationId xmlns:a16="http://schemas.microsoft.com/office/drawing/2014/main" id="{997CE69F-F88A-4E7E-80C1-044C8E7ADFA1}"/>
                  </a:ext>
                </a:extLst>
              </p:cNvPr>
              <p:cNvSpPr/>
              <p:nvPr/>
            </p:nvSpPr>
            <p:spPr>
              <a:xfrm>
                <a:off x="893664" y="3539445"/>
                <a:ext cx="1382881" cy="263823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rgbClr val="ED1C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시즌별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 매출분석</a:t>
                </a:r>
              </a:p>
            </p:txBody>
          </p:sp>
          <p:sp>
            <p:nvSpPr>
              <p:cNvPr id="207" name="모서리가 둥근 직사각형 17">
                <a:extLst>
                  <a:ext uri="{FF2B5EF4-FFF2-40B4-BE49-F238E27FC236}">
                    <a16:creationId xmlns:a16="http://schemas.microsoft.com/office/drawing/2014/main" id="{59700BDF-DCAE-4477-AD49-39D782B1AB7C}"/>
                  </a:ext>
                </a:extLst>
              </p:cNvPr>
              <p:cNvSpPr/>
              <p:nvPr/>
            </p:nvSpPr>
            <p:spPr>
              <a:xfrm>
                <a:off x="2416790" y="3539445"/>
                <a:ext cx="1382881" cy="263823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rgbClr val="ED1C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연관성 분석</a:t>
                </a:r>
              </a:p>
            </p:txBody>
          </p:sp>
          <p:sp>
            <p:nvSpPr>
              <p:cNvPr id="208" name="모서리가 둥근 직사각형 17">
                <a:extLst>
                  <a:ext uri="{FF2B5EF4-FFF2-40B4-BE49-F238E27FC236}">
                    <a16:creationId xmlns:a16="http://schemas.microsoft.com/office/drawing/2014/main" id="{9CCB1F73-26C8-495C-A0A4-932445A15DA7}"/>
                  </a:ext>
                </a:extLst>
              </p:cNvPr>
              <p:cNvSpPr/>
              <p:nvPr/>
            </p:nvSpPr>
            <p:spPr>
              <a:xfrm>
                <a:off x="3939916" y="3539445"/>
                <a:ext cx="1382881" cy="263823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rgbClr val="ED1C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상권 분석</a:t>
                </a:r>
              </a:p>
            </p:txBody>
          </p:sp>
          <p:sp>
            <p:nvSpPr>
              <p:cNvPr id="209" name="모서리가 둥근 직사각형 17">
                <a:extLst>
                  <a:ext uri="{FF2B5EF4-FFF2-40B4-BE49-F238E27FC236}">
                    <a16:creationId xmlns:a16="http://schemas.microsoft.com/office/drawing/2014/main" id="{69E773CB-2780-4BEC-84FE-2A8885E9D3D9}"/>
                  </a:ext>
                </a:extLst>
              </p:cNvPr>
              <p:cNvSpPr/>
              <p:nvPr/>
            </p:nvSpPr>
            <p:spPr>
              <a:xfrm>
                <a:off x="5463042" y="3539445"/>
                <a:ext cx="1382881" cy="263823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rgbClr val="ED1C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군집 분석</a:t>
                </a:r>
              </a:p>
            </p:txBody>
          </p:sp>
          <p:sp>
            <p:nvSpPr>
              <p:cNvPr id="210" name="모서리가 둥근 직사각형 17">
                <a:extLst>
                  <a:ext uri="{FF2B5EF4-FFF2-40B4-BE49-F238E27FC236}">
                    <a16:creationId xmlns:a16="http://schemas.microsoft.com/office/drawing/2014/main" id="{6F1F20EF-9EE7-48AE-B06B-04F59C472662}"/>
                  </a:ext>
                </a:extLst>
              </p:cNvPr>
              <p:cNvSpPr/>
              <p:nvPr/>
            </p:nvSpPr>
            <p:spPr>
              <a:xfrm>
                <a:off x="6986167" y="3539445"/>
                <a:ext cx="1382881" cy="263823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rgbClr val="ED1C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Yoon윤고딕 750" panose="02000503000000000000" pitchFamily="2" charset="-127"/>
                    <a:ea typeface="Yoon윤고딕 750" panose="02000503000000000000" pitchFamily="2" charset="-127"/>
                  </a:rPr>
                  <a:t>유동 인구 분석</a:t>
                </a:r>
              </a:p>
            </p:txBody>
          </p:sp>
        </p:grp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F4B04F9E-F75F-408E-A630-706B2086412C}"/>
              </a:ext>
            </a:extLst>
          </p:cNvPr>
          <p:cNvGrpSpPr/>
          <p:nvPr/>
        </p:nvGrpSpPr>
        <p:grpSpPr>
          <a:xfrm>
            <a:off x="767214" y="4103006"/>
            <a:ext cx="7581279" cy="769441"/>
            <a:chOff x="764804" y="1534901"/>
            <a:chExt cx="7581279" cy="769441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E992B61-F60C-48BB-95B3-004C4DCC20A4}"/>
                </a:ext>
              </a:extLst>
            </p:cNvPr>
            <p:cNvSpPr txBox="1"/>
            <p:nvPr/>
          </p:nvSpPr>
          <p:spPr>
            <a:xfrm>
              <a:off x="764804" y="1534901"/>
              <a:ext cx="88998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ln w="12700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E389"/>
                  </a:solidFill>
                  <a:latin typeface="Futura Md BT" panose="020B0602020204020303" pitchFamily="34" charset="0"/>
                  <a:ea typeface="나눔바른고딕OTF" panose="02020603020101020101" pitchFamily="18" charset="-127"/>
                </a:rPr>
                <a:t>03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02058CB-6DA7-4282-BC61-6F3A9D50FECA}"/>
                </a:ext>
              </a:extLst>
            </p:cNvPr>
            <p:cNvSpPr txBox="1"/>
            <p:nvPr/>
          </p:nvSpPr>
          <p:spPr>
            <a:xfrm>
              <a:off x="1309292" y="1788500"/>
              <a:ext cx="7036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시간대별로 운영을 효율적으로 하고 있는 걸까</a:t>
              </a:r>
              <a:r>
                <a:rPr lang="en-US" altLang="ko-KR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?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</p:grp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FF62037A-C85F-4AF0-9A10-221F98DBC05F}"/>
              </a:ext>
            </a:extLst>
          </p:cNvPr>
          <p:cNvCxnSpPr/>
          <p:nvPr/>
        </p:nvCxnSpPr>
        <p:spPr>
          <a:xfrm>
            <a:off x="716377" y="4275503"/>
            <a:ext cx="0" cy="9193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86E12C7B-B118-4448-8063-DD4121AE3E6F}"/>
              </a:ext>
            </a:extLst>
          </p:cNvPr>
          <p:cNvCxnSpPr>
            <a:cxnSpLocks/>
            <a:endCxn id="189" idx="1"/>
          </p:cNvCxnSpPr>
          <p:nvPr/>
        </p:nvCxnSpPr>
        <p:spPr>
          <a:xfrm>
            <a:off x="698905" y="5202957"/>
            <a:ext cx="8408819" cy="0"/>
          </a:xfrm>
          <a:prstGeom prst="line">
            <a:avLst/>
          </a:prstGeom>
          <a:ln w="127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모서리가 둥근 직사각형 17">
            <a:extLst>
              <a:ext uri="{FF2B5EF4-FFF2-40B4-BE49-F238E27FC236}">
                <a16:creationId xmlns:a16="http://schemas.microsoft.com/office/drawing/2014/main" id="{973CD2EE-46D4-49A7-B780-44099B7BB007}"/>
              </a:ext>
            </a:extLst>
          </p:cNvPr>
          <p:cNvSpPr/>
          <p:nvPr/>
        </p:nvSpPr>
        <p:spPr>
          <a:xfrm>
            <a:off x="893663" y="2351861"/>
            <a:ext cx="5952253" cy="262800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EDA</a:t>
            </a: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68CFA889-BD8D-465D-B375-768AE63C76A6}"/>
              </a:ext>
            </a:extLst>
          </p:cNvPr>
          <p:cNvGrpSpPr/>
          <p:nvPr/>
        </p:nvGrpSpPr>
        <p:grpSpPr>
          <a:xfrm>
            <a:off x="9107723" y="2260801"/>
            <a:ext cx="2684936" cy="445940"/>
            <a:chOff x="9107723" y="2260801"/>
            <a:chExt cx="2684936" cy="445940"/>
          </a:xfrm>
        </p:grpSpPr>
        <p:sp>
          <p:nvSpPr>
            <p:cNvPr id="102" name="모서리가 둥근 직사각형 17">
              <a:extLst>
                <a:ext uri="{FF2B5EF4-FFF2-40B4-BE49-F238E27FC236}">
                  <a16:creationId xmlns:a16="http://schemas.microsoft.com/office/drawing/2014/main" id="{70D074FC-4930-4DCE-A68C-06468AA543A0}"/>
                </a:ext>
              </a:extLst>
            </p:cNvPr>
            <p:cNvSpPr/>
            <p:nvPr/>
          </p:nvSpPr>
          <p:spPr>
            <a:xfrm>
              <a:off x="9107723" y="2260801"/>
              <a:ext cx="2684936" cy="445940"/>
            </a:xfrm>
            <a:prstGeom prst="roundRect">
              <a:avLst>
                <a:gd name="adj" fmla="val 577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98FB255-717C-4DA1-9CC0-B47E082B1F09}"/>
                </a:ext>
              </a:extLst>
            </p:cNvPr>
            <p:cNvSpPr/>
            <p:nvPr/>
          </p:nvSpPr>
          <p:spPr>
            <a:xfrm>
              <a:off x="9189269" y="2329883"/>
              <a:ext cx="252184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대시보드 개발을 통한 시각화</a:t>
              </a:r>
              <a:endPara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01A1F81E-9F81-406F-BB55-DBEFC56AEC2A}"/>
              </a:ext>
            </a:extLst>
          </p:cNvPr>
          <p:cNvGrpSpPr/>
          <p:nvPr/>
        </p:nvGrpSpPr>
        <p:grpSpPr>
          <a:xfrm>
            <a:off x="9160151" y="3611609"/>
            <a:ext cx="2684936" cy="445940"/>
            <a:chOff x="9160151" y="3611609"/>
            <a:chExt cx="2684936" cy="445940"/>
          </a:xfrm>
        </p:grpSpPr>
        <p:sp>
          <p:nvSpPr>
            <p:cNvPr id="178" name="모서리가 둥근 직사각형 17">
              <a:extLst>
                <a:ext uri="{FF2B5EF4-FFF2-40B4-BE49-F238E27FC236}">
                  <a16:creationId xmlns:a16="http://schemas.microsoft.com/office/drawing/2014/main" id="{BE90BF9A-F97C-4878-B4BE-B05AA89110A4}"/>
                </a:ext>
              </a:extLst>
            </p:cNvPr>
            <p:cNvSpPr/>
            <p:nvPr/>
          </p:nvSpPr>
          <p:spPr>
            <a:xfrm>
              <a:off x="9160151" y="3611609"/>
              <a:ext cx="2684936" cy="445940"/>
            </a:xfrm>
            <a:prstGeom prst="roundRect">
              <a:avLst>
                <a:gd name="adj" fmla="val 5772"/>
              </a:avLst>
            </a:prstGeom>
            <a:solidFill>
              <a:srgbClr val="ED1C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45DC46F-A79C-4E95-B239-4F512A775DCA}"/>
                </a:ext>
              </a:extLst>
            </p:cNvPr>
            <p:cNvSpPr/>
            <p:nvPr/>
          </p:nvSpPr>
          <p:spPr>
            <a:xfrm>
              <a:off x="9603976" y="3680691"/>
              <a:ext cx="179728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겨울 시즌 매출 증대</a:t>
              </a:r>
              <a:endPara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83" name="모서리가 둥근 직사각형 17">
            <a:extLst>
              <a:ext uri="{FF2B5EF4-FFF2-40B4-BE49-F238E27FC236}">
                <a16:creationId xmlns:a16="http://schemas.microsoft.com/office/drawing/2014/main" id="{8B3C8923-3BB3-43C3-94DA-1B2F294A1BE5}"/>
              </a:ext>
            </a:extLst>
          </p:cNvPr>
          <p:cNvSpPr/>
          <p:nvPr/>
        </p:nvSpPr>
        <p:spPr>
          <a:xfrm>
            <a:off x="893663" y="5071557"/>
            <a:ext cx="5952257" cy="262800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시간대별 판매량 분석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94DAD9F5-C9D9-4A40-92E6-D2338F6D9D83}"/>
              </a:ext>
            </a:extLst>
          </p:cNvPr>
          <p:cNvGrpSpPr/>
          <p:nvPr/>
        </p:nvGrpSpPr>
        <p:grpSpPr>
          <a:xfrm>
            <a:off x="9107724" y="4979987"/>
            <a:ext cx="2684936" cy="445940"/>
            <a:chOff x="9107724" y="4979987"/>
            <a:chExt cx="2684936" cy="445940"/>
          </a:xfrm>
        </p:grpSpPr>
        <p:sp>
          <p:nvSpPr>
            <p:cNvPr id="189" name="모서리가 둥근 직사각형 17">
              <a:extLst>
                <a:ext uri="{FF2B5EF4-FFF2-40B4-BE49-F238E27FC236}">
                  <a16:creationId xmlns:a16="http://schemas.microsoft.com/office/drawing/2014/main" id="{5D95E5B3-D31A-44B2-81E8-6D2C54A60B7C}"/>
                </a:ext>
              </a:extLst>
            </p:cNvPr>
            <p:cNvSpPr/>
            <p:nvPr/>
          </p:nvSpPr>
          <p:spPr>
            <a:xfrm>
              <a:off x="9107724" y="4979987"/>
              <a:ext cx="2684936" cy="445940"/>
            </a:xfrm>
            <a:prstGeom prst="roundRect">
              <a:avLst>
                <a:gd name="adj" fmla="val 577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EC08AAD8-2504-4951-9C7F-F001CC8331ED}"/>
                </a:ext>
              </a:extLst>
            </p:cNvPr>
            <p:cNvSpPr/>
            <p:nvPr/>
          </p:nvSpPr>
          <p:spPr>
            <a:xfrm>
              <a:off x="9252591" y="5049069"/>
              <a:ext cx="239520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시간대별 검증 및 개선 방안</a:t>
              </a:r>
              <a:endParaRPr lang="en-US" altLang="ko-KR" sz="15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456B1532-19EC-4E6D-8850-1E5BC778887C}"/>
              </a:ext>
            </a:extLst>
          </p:cNvPr>
          <p:cNvSpPr txBox="1"/>
          <p:nvPr/>
        </p:nvSpPr>
        <p:spPr>
          <a:xfrm>
            <a:off x="772334" y="2031627"/>
            <a:ext cx="87876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분석 방법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3EA1A52-896A-413F-9C6B-B0874BD4823C}"/>
              </a:ext>
            </a:extLst>
          </p:cNvPr>
          <p:cNvSpPr txBox="1"/>
          <p:nvPr/>
        </p:nvSpPr>
        <p:spPr>
          <a:xfrm>
            <a:off x="772334" y="3389070"/>
            <a:ext cx="87876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분석 방법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E6FB4E-2DDA-4F92-BD78-E413B3156F2E}"/>
              </a:ext>
            </a:extLst>
          </p:cNvPr>
          <p:cNvSpPr txBox="1"/>
          <p:nvPr/>
        </p:nvSpPr>
        <p:spPr>
          <a:xfrm>
            <a:off x="772334" y="4730380"/>
            <a:ext cx="87876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분석 방법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5150974-6E39-4D4C-870E-93570FF5AE07}"/>
              </a:ext>
            </a:extLst>
          </p:cNvPr>
          <p:cNvSpPr/>
          <p:nvPr/>
        </p:nvSpPr>
        <p:spPr>
          <a:xfrm>
            <a:off x="0" y="5691145"/>
            <a:ext cx="12192000" cy="803134"/>
          </a:xfrm>
          <a:prstGeom prst="rect">
            <a:avLst/>
          </a:prstGeom>
          <a:solidFill>
            <a:srgbClr val="792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AFCB983-4E84-4F5A-9DB4-EF9B4E763494}"/>
              </a:ext>
            </a:extLst>
          </p:cNvPr>
          <p:cNvSpPr/>
          <p:nvPr/>
        </p:nvSpPr>
        <p:spPr>
          <a:xfrm rot="2700000">
            <a:off x="5944052" y="5540557"/>
            <a:ext cx="301179" cy="301179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8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937489" y="3289012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데이터 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732572" y="2652774"/>
            <a:ext cx="7649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spc="-150" dirty="0">
                <a:solidFill>
                  <a:schemeClr val="bg1"/>
                </a:solidFill>
                <a:latin typeface="Aqua Grotesque" pitchFamily="2" charset="0"/>
                <a:ea typeface="Yoon윤고딕 750" panose="02000503000000000000" pitchFamily="2" charset="-127"/>
              </a:rPr>
              <a:t>02</a:t>
            </a:r>
            <a:endParaRPr lang="ko-KR" altLang="en-US" sz="3600" spc="-150" dirty="0">
              <a:solidFill>
                <a:schemeClr val="bg1"/>
              </a:solidFill>
              <a:latin typeface="Aqua Grotesque" pitchFamily="2" charset="0"/>
              <a:ea typeface="Yoon윤고딕 75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186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57276" y="1873245"/>
            <a:ext cx="2421467" cy="39793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BC055E1-0611-4A5D-A327-26C3E1ADC2AA}"/>
              </a:ext>
            </a:extLst>
          </p:cNvPr>
          <p:cNvGrpSpPr/>
          <p:nvPr/>
        </p:nvGrpSpPr>
        <p:grpSpPr>
          <a:xfrm>
            <a:off x="1503402" y="204675"/>
            <a:ext cx="3018776" cy="891876"/>
            <a:chOff x="4586643" y="443787"/>
            <a:chExt cx="3018776" cy="89187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2563DB4-46C2-4E61-96CE-054A84694089}"/>
                </a:ext>
              </a:extLst>
            </p:cNvPr>
            <p:cNvSpPr txBox="1"/>
            <p:nvPr/>
          </p:nvSpPr>
          <p:spPr>
            <a:xfrm>
              <a:off x="4586643" y="750888"/>
              <a:ext cx="301877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데이터 수급 과정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9238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BB1CBF-599C-4FED-9D1E-1820D8EDA9DA}"/>
                </a:ext>
              </a:extLst>
            </p:cNvPr>
            <p:cNvSpPr txBox="1"/>
            <p:nvPr/>
          </p:nvSpPr>
          <p:spPr>
            <a:xfrm>
              <a:off x="4638144" y="443787"/>
              <a:ext cx="15792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02.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데이터 소개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sp>
        <p:nvSpPr>
          <p:cNvPr id="116" name="자유형 22">
            <a:extLst>
              <a:ext uri="{FF2B5EF4-FFF2-40B4-BE49-F238E27FC236}">
                <a16:creationId xmlns:a16="http://schemas.microsoft.com/office/drawing/2014/main" id="{B74D5205-9EC0-457D-BC9C-011D9B56DE2A}"/>
              </a:ext>
            </a:extLst>
          </p:cNvPr>
          <p:cNvSpPr/>
          <p:nvPr/>
        </p:nvSpPr>
        <p:spPr>
          <a:xfrm>
            <a:off x="5531633" y="0"/>
            <a:ext cx="3604451" cy="6858000"/>
          </a:xfrm>
          <a:custGeom>
            <a:avLst/>
            <a:gdLst>
              <a:gd name="connsiteX0" fmla="*/ 152400 w 3029278"/>
              <a:gd name="connsiteY0" fmla="*/ 0 h 6838950"/>
              <a:gd name="connsiteX1" fmla="*/ 3028950 w 3029278"/>
              <a:gd name="connsiteY1" fmla="*/ 3086100 h 6838950"/>
              <a:gd name="connsiteX2" fmla="*/ 0 w 3029278"/>
              <a:gd name="connsiteY2" fmla="*/ 6838950 h 6838950"/>
              <a:gd name="connsiteX0" fmla="*/ 0 w 3604451"/>
              <a:gd name="connsiteY0" fmla="*/ 0 h 6858000"/>
              <a:gd name="connsiteX1" fmla="*/ 3600450 w 3604451"/>
              <a:gd name="connsiteY1" fmla="*/ 3105150 h 6858000"/>
              <a:gd name="connsiteX2" fmla="*/ 571500 w 3604451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4451" h="6858000">
                <a:moveTo>
                  <a:pt x="0" y="0"/>
                </a:moveTo>
                <a:cubicBezTo>
                  <a:pt x="1450975" y="973137"/>
                  <a:pt x="3505200" y="1962150"/>
                  <a:pt x="3600450" y="3105150"/>
                </a:cubicBezTo>
                <a:cubicBezTo>
                  <a:pt x="3695700" y="4248150"/>
                  <a:pt x="2073275" y="5551487"/>
                  <a:pt x="571500" y="685800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Freeform 6">
            <a:extLst>
              <a:ext uri="{FF2B5EF4-FFF2-40B4-BE49-F238E27FC236}">
                <a16:creationId xmlns:a16="http://schemas.microsoft.com/office/drawing/2014/main" id="{F706E684-6388-43DD-9D72-6A96B685A822}"/>
              </a:ext>
            </a:extLst>
          </p:cNvPr>
          <p:cNvSpPr>
            <a:spLocks/>
          </p:cNvSpPr>
          <p:nvPr/>
        </p:nvSpPr>
        <p:spPr bwMode="auto">
          <a:xfrm>
            <a:off x="8407869" y="2426792"/>
            <a:ext cx="1345297" cy="1455482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Freeform 6">
            <a:extLst>
              <a:ext uri="{FF2B5EF4-FFF2-40B4-BE49-F238E27FC236}">
                <a16:creationId xmlns:a16="http://schemas.microsoft.com/office/drawing/2014/main" id="{ED9F5DEC-0795-4894-A1EF-28FFB5A11805}"/>
              </a:ext>
            </a:extLst>
          </p:cNvPr>
          <p:cNvSpPr>
            <a:spLocks/>
          </p:cNvSpPr>
          <p:nvPr/>
        </p:nvSpPr>
        <p:spPr bwMode="auto">
          <a:xfrm>
            <a:off x="8637122" y="2674821"/>
            <a:ext cx="886793" cy="959425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2</a:t>
            </a:r>
            <a:r>
              <a:rPr lang="ko-KR" altLang="en-US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차</a:t>
            </a:r>
          </a:p>
        </p:txBody>
      </p:sp>
      <p:sp>
        <p:nvSpPr>
          <p:cNvPr id="121" name="Freeform 6">
            <a:extLst>
              <a:ext uri="{FF2B5EF4-FFF2-40B4-BE49-F238E27FC236}">
                <a16:creationId xmlns:a16="http://schemas.microsoft.com/office/drawing/2014/main" id="{F5554ED9-310B-4C6B-B01F-1814A061BE50}"/>
              </a:ext>
            </a:extLst>
          </p:cNvPr>
          <p:cNvSpPr>
            <a:spLocks/>
          </p:cNvSpPr>
          <p:nvPr/>
        </p:nvSpPr>
        <p:spPr bwMode="auto">
          <a:xfrm>
            <a:off x="6869971" y="712264"/>
            <a:ext cx="953993" cy="1032129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2" name="Freeform 6">
            <a:extLst>
              <a:ext uri="{FF2B5EF4-FFF2-40B4-BE49-F238E27FC236}">
                <a16:creationId xmlns:a16="http://schemas.microsoft.com/office/drawing/2014/main" id="{4D81D9DD-44D7-487D-B485-B582E195EA97}"/>
              </a:ext>
            </a:extLst>
          </p:cNvPr>
          <p:cNvSpPr>
            <a:spLocks/>
          </p:cNvSpPr>
          <p:nvPr/>
        </p:nvSpPr>
        <p:spPr bwMode="auto">
          <a:xfrm>
            <a:off x="7033839" y="892220"/>
            <a:ext cx="626256" cy="677549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1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60" panose="02000503000000000000" pitchFamily="2" charset="-127"/>
                <a:ea typeface="Yoon윤고딕 760" panose="02000503000000000000" pitchFamily="2" charset="-127"/>
              </a:rPr>
              <a:t>차</a:t>
            </a:r>
          </a:p>
        </p:txBody>
      </p:sp>
      <p:sp>
        <p:nvSpPr>
          <p:cNvPr id="124" name="Freeform 6">
            <a:extLst>
              <a:ext uri="{FF2B5EF4-FFF2-40B4-BE49-F238E27FC236}">
                <a16:creationId xmlns:a16="http://schemas.microsoft.com/office/drawing/2014/main" id="{6DF69A18-9B42-482F-9E84-0058AD3258AB}"/>
              </a:ext>
            </a:extLst>
          </p:cNvPr>
          <p:cNvSpPr>
            <a:spLocks/>
          </p:cNvSpPr>
          <p:nvPr/>
        </p:nvSpPr>
        <p:spPr bwMode="auto">
          <a:xfrm>
            <a:off x="6440565" y="4516357"/>
            <a:ext cx="1736603" cy="1878838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5" name="Freeform 6">
            <a:extLst>
              <a:ext uri="{FF2B5EF4-FFF2-40B4-BE49-F238E27FC236}">
                <a16:creationId xmlns:a16="http://schemas.microsoft.com/office/drawing/2014/main" id="{E8D9DBD2-A012-4D84-A8C6-5911D62D9098}"/>
              </a:ext>
            </a:extLst>
          </p:cNvPr>
          <p:cNvSpPr>
            <a:spLocks/>
          </p:cNvSpPr>
          <p:nvPr/>
        </p:nvSpPr>
        <p:spPr bwMode="auto">
          <a:xfrm>
            <a:off x="6665851" y="4760095"/>
            <a:ext cx="1286030" cy="1391362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최종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613A6DB-DBE3-4CB6-B560-D2473F9A666A}"/>
              </a:ext>
            </a:extLst>
          </p:cNvPr>
          <p:cNvSpPr txBox="1"/>
          <p:nvPr/>
        </p:nvSpPr>
        <p:spPr>
          <a:xfrm>
            <a:off x="8039027" y="920089"/>
            <a:ext cx="3836773" cy="616478"/>
          </a:xfrm>
          <a:prstGeom prst="rect">
            <a:avLst/>
          </a:prstGeom>
          <a:noFill/>
        </p:spPr>
        <p:txBody>
          <a:bodyPr wrap="square" lIns="87276" tIns="43638" rIns="87276" bIns="43638">
            <a:spAutoFit/>
          </a:bodyPr>
          <a:lstStyle/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[RAW Data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수급 실패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편의점 본사 데이터 요청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RAW DATA</a:t>
            </a:r>
            <a:r>
              <a:rPr lang="ko-KR" altLang="en-US" sz="1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가 아닌 일 합계 매출 데이터 수급</a:t>
            </a:r>
            <a:endParaRPr lang="en-US" altLang="ko-KR" sz="1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B900201-C315-43BC-9F10-0A2E485282B1}"/>
              </a:ext>
            </a:extLst>
          </p:cNvPr>
          <p:cNvSpPr txBox="1"/>
          <p:nvPr/>
        </p:nvSpPr>
        <p:spPr>
          <a:xfrm>
            <a:off x="4522178" y="2687276"/>
            <a:ext cx="3836773" cy="934514"/>
          </a:xfrm>
          <a:prstGeom prst="rect">
            <a:avLst/>
          </a:prstGeom>
          <a:noFill/>
        </p:spPr>
        <p:txBody>
          <a:bodyPr wrap="square" lIns="87276" tIns="43638" rIns="87276" bIns="43638">
            <a:spAutoFit/>
          </a:bodyPr>
          <a:lstStyle/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관리자를 통해 최근 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6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 영수증 데이터 수급</a:t>
            </a:r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1. Web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POS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를 통해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PDF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로 영수증 다운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2. Python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을 통한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PDF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파일 전처리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정규식을 통한 추출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3. CSV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파일로 변환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C419DD7-6CCA-4D5F-94AE-807BE92E188A}"/>
              </a:ext>
            </a:extLst>
          </p:cNvPr>
          <p:cNvSpPr txBox="1"/>
          <p:nvPr/>
        </p:nvSpPr>
        <p:spPr>
          <a:xfrm>
            <a:off x="8355227" y="5137278"/>
            <a:ext cx="3604451" cy="636997"/>
          </a:xfrm>
          <a:prstGeom prst="rect">
            <a:avLst/>
          </a:prstGeom>
          <a:noFill/>
        </p:spPr>
        <p:txBody>
          <a:bodyPr wrap="square" lIns="87276" tIns="43638" rIns="87276" bIns="43638">
            <a:spAutoFit/>
          </a:bodyPr>
          <a:lstStyle/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[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편의점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본사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년치 데이터 수급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]</a:t>
            </a:r>
            <a:endParaRPr lang="en-US" altLang="ko-KR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 marL="0" lvl="1" defTabSz="1330325" fontAlgn="auto"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defRPr/>
            </a:pP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약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년 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8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개월의 매출 데이터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F79C37D-1748-4A02-9A88-6925CC2F101D}"/>
              </a:ext>
            </a:extLst>
          </p:cNvPr>
          <p:cNvSpPr/>
          <p:nvPr/>
        </p:nvSpPr>
        <p:spPr>
          <a:xfrm>
            <a:off x="650937" y="2113481"/>
            <a:ext cx="2017148" cy="770395"/>
          </a:xfrm>
          <a:prstGeom prst="rect">
            <a:avLst/>
          </a:prstGeom>
          <a:noFill/>
          <a:ln w="19050"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B250413-FD3D-409B-9C20-A3912315AA8C}"/>
              </a:ext>
            </a:extLst>
          </p:cNvPr>
          <p:cNvSpPr/>
          <p:nvPr/>
        </p:nvSpPr>
        <p:spPr>
          <a:xfrm>
            <a:off x="1113998" y="1910289"/>
            <a:ext cx="1554087" cy="162000"/>
          </a:xfrm>
          <a:prstGeom prst="rect">
            <a:avLst/>
          </a:prstGeom>
          <a:noFill/>
          <a:ln w="19050"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35409C7-690D-4ED3-9BA4-B37662D64E6D}"/>
              </a:ext>
            </a:extLst>
          </p:cNvPr>
          <p:cNvSpPr/>
          <p:nvPr/>
        </p:nvSpPr>
        <p:spPr>
          <a:xfrm>
            <a:off x="650937" y="2925069"/>
            <a:ext cx="2017148" cy="709178"/>
          </a:xfrm>
          <a:prstGeom prst="rect">
            <a:avLst/>
          </a:prstGeom>
          <a:noFill/>
          <a:ln w="19050"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1EF3BF9-FAF1-41BE-8027-962580F6696A}"/>
              </a:ext>
            </a:extLst>
          </p:cNvPr>
          <p:cNvSpPr/>
          <p:nvPr/>
        </p:nvSpPr>
        <p:spPr>
          <a:xfrm>
            <a:off x="2262554" y="4853354"/>
            <a:ext cx="405530" cy="187569"/>
          </a:xfrm>
          <a:prstGeom prst="rect">
            <a:avLst/>
          </a:prstGeom>
          <a:noFill/>
          <a:ln w="19050"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B56184C-789C-49C8-9DE7-EA7DA38ADD28}"/>
              </a:ext>
            </a:extLst>
          </p:cNvPr>
          <p:cNvSpPr/>
          <p:nvPr/>
        </p:nvSpPr>
        <p:spPr>
          <a:xfrm>
            <a:off x="1120064" y="5455776"/>
            <a:ext cx="1060428" cy="194747"/>
          </a:xfrm>
          <a:prstGeom prst="rect">
            <a:avLst/>
          </a:prstGeom>
          <a:noFill/>
          <a:ln w="19050">
            <a:solidFill>
              <a:srgbClr val="7923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32C7199-A227-4E8C-8250-8F8376F0BC85}"/>
              </a:ext>
            </a:extLst>
          </p:cNvPr>
          <p:cNvSpPr txBox="1"/>
          <p:nvPr/>
        </p:nvSpPr>
        <p:spPr>
          <a:xfrm>
            <a:off x="3213096" y="1808547"/>
            <a:ext cx="1079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구매 일시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B010560-67E1-413A-ACF5-C5FBC236E737}"/>
              </a:ext>
            </a:extLst>
          </p:cNvPr>
          <p:cNvSpPr txBox="1"/>
          <p:nvPr/>
        </p:nvSpPr>
        <p:spPr>
          <a:xfrm>
            <a:off x="3213096" y="2625976"/>
            <a:ext cx="872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구매 정보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9142C94-6441-4094-84A5-5F89B863E1F4}"/>
              </a:ext>
            </a:extLst>
          </p:cNvPr>
          <p:cNvSpPr txBox="1"/>
          <p:nvPr/>
        </p:nvSpPr>
        <p:spPr>
          <a:xfrm>
            <a:off x="2903202" y="3378459"/>
            <a:ext cx="135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결제 수단 정보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E413C08-342D-4ED8-A054-FF531EBAF540}"/>
              </a:ext>
            </a:extLst>
          </p:cNvPr>
          <p:cNvSpPr txBox="1"/>
          <p:nvPr/>
        </p:nvSpPr>
        <p:spPr>
          <a:xfrm>
            <a:off x="3213096" y="4798147"/>
            <a:ext cx="872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구매 시간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CDB1C37-DFEE-4A87-B711-A202E4A1FC88}"/>
              </a:ext>
            </a:extLst>
          </p:cNvPr>
          <p:cNvSpPr txBox="1"/>
          <p:nvPr/>
        </p:nvSpPr>
        <p:spPr>
          <a:xfrm>
            <a:off x="3069893" y="5420512"/>
            <a:ext cx="980436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영수증 번호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34D33B20-9D8B-485D-A6FA-C8FA25E916B3}"/>
              </a:ext>
            </a:extLst>
          </p:cNvPr>
          <p:cNvCxnSpPr>
            <a:cxnSpLocks/>
          </p:cNvCxnSpPr>
          <p:nvPr/>
        </p:nvCxnSpPr>
        <p:spPr>
          <a:xfrm>
            <a:off x="2650317" y="2078151"/>
            <a:ext cx="1335529" cy="0"/>
          </a:xfrm>
          <a:prstGeom prst="line">
            <a:avLst/>
          </a:prstGeom>
          <a:ln>
            <a:solidFill>
              <a:srgbClr val="79238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EE563C2C-50CE-4F91-AB01-B6651CAA2FBE}"/>
              </a:ext>
            </a:extLst>
          </p:cNvPr>
          <p:cNvCxnSpPr>
            <a:cxnSpLocks/>
          </p:cNvCxnSpPr>
          <p:nvPr/>
        </p:nvCxnSpPr>
        <p:spPr>
          <a:xfrm>
            <a:off x="2650317" y="2887042"/>
            <a:ext cx="1335529" cy="0"/>
          </a:xfrm>
          <a:prstGeom prst="line">
            <a:avLst/>
          </a:prstGeom>
          <a:ln>
            <a:solidFill>
              <a:srgbClr val="79238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52A1FA2A-0605-408D-AD19-CB7FC22259E1}"/>
              </a:ext>
            </a:extLst>
          </p:cNvPr>
          <p:cNvCxnSpPr>
            <a:cxnSpLocks/>
          </p:cNvCxnSpPr>
          <p:nvPr/>
        </p:nvCxnSpPr>
        <p:spPr>
          <a:xfrm>
            <a:off x="2650317" y="3639376"/>
            <a:ext cx="1335529" cy="0"/>
          </a:xfrm>
          <a:prstGeom prst="line">
            <a:avLst/>
          </a:prstGeom>
          <a:ln>
            <a:solidFill>
              <a:srgbClr val="79238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D7316749-D9C6-408F-A42F-0868AA084052}"/>
              </a:ext>
            </a:extLst>
          </p:cNvPr>
          <p:cNvCxnSpPr>
            <a:cxnSpLocks/>
          </p:cNvCxnSpPr>
          <p:nvPr/>
        </p:nvCxnSpPr>
        <p:spPr>
          <a:xfrm>
            <a:off x="2650317" y="5046785"/>
            <a:ext cx="1335529" cy="0"/>
          </a:xfrm>
          <a:prstGeom prst="line">
            <a:avLst/>
          </a:prstGeom>
          <a:ln>
            <a:solidFill>
              <a:srgbClr val="79238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9367938B-2123-471B-964C-B4E6230E5C4C}"/>
              </a:ext>
            </a:extLst>
          </p:cNvPr>
          <p:cNvCxnSpPr>
            <a:cxnSpLocks/>
          </p:cNvCxnSpPr>
          <p:nvPr/>
        </p:nvCxnSpPr>
        <p:spPr>
          <a:xfrm>
            <a:off x="2180492" y="5656385"/>
            <a:ext cx="1805354" cy="0"/>
          </a:xfrm>
          <a:prstGeom prst="line">
            <a:avLst/>
          </a:prstGeom>
          <a:ln>
            <a:solidFill>
              <a:srgbClr val="79238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04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757065C8-F7C3-4A2E-B54D-829D3333C86F}"/>
              </a:ext>
            </a:extLst>
          </p:cNvPr>
          <p:cNvGrpSpPr/>
          <p:nvPr/>
        </p:nvGrpSpPr>
        <p:grpSpPr>
          <a:xfrm>
            <a:off x="5013842" y="443787"/>
            <a:ext cx="2164375" cy="891876"/>
            <a:chOff x="5013842" y="443787"/>
            <a:chExt cx="2164375" cy="89187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F7F4A2-EF62-4CE7-944F-B6FD2D44A270}"/>
                </a:ext>
              </a:extLst>
            </p:cNvPr>
            <p:cNvSpPr txBox="1"/>
            <p:nvPr/>
          </p:nvSpPr>
          <p:spPr>
            <a:xfrm>
              <a:off x="5013842" y="750888"/>
              <a:ext cx="21643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활용 데이터</a:t>
              </a:r>
              <a:endPara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79238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92F94E-FC4A-4896-B267-5F506D243AEE}"/>
                </a:ext>
              </a:extLst>
            </p:cNvPr>
            <p:cNvSpPr txBox="1"/>
            <p:nvPr/>
          </p:nvSpPr>
          <p:spPr>
            <a:xfrm>
              <a:off x="5306360" y="443787"/>
              <a:ext cx="15792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02. 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Yoon윤고딕 750" panose="02000503000000000000" pitchFamily="2" charset="-127"/>
                  <a:ea typeface="Yoon윤고딕 750" panose="02000503000000000000" pitchFamily="2" charset="-127"/>
                </a:rPr>
                <a:t>데이터 소개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E31BCCB-1A69-4EEE-B029-AA882428BB68}"/>
              </a:ext>
            </a:extLst>
          </p:cNvPr>
          <p:cNvGrpSpPr/>
          <p:nvPr/>
        </p:nvGrpSpPr>
        <p:grpSpPr>
          <a:xfrm>
            <a:off x="758117" y="1794215"/>
            <a:ext cx="10675766" cy="1633329"/>
            <a:chOff x="634839" y="2012623"/>
            <a:chExt cx="10675766" cy="1633329"/>
          </a:xfrm>
        </p:grpSpPr>
        <p:sp>
          <p:nvSpPr>
            <p:cNvPr id="105" name="모서리가 둥근 직사각형 17">
              <a:extLst>
                <a:ext uri="{FF2B5EF4-FFF2-40B4-BE49-F238E27FC236}">
                  <a16:creationId xmlns:a16="http://schemas.microsoft.com/office/drawing/2014/main" id="{89A08315-8934-406D-8BC9-00E156E67AFC}"/>
                </a:ext>
              </a:extLst>
            </p:cNvPr>
            <p:cNvSpPr/>
            <p:nvPr/>
          </p:nvSpPr>
          <p:spPr>
            <a:xfrm>
              <a:off x="634839" y="2012623"/>
              <a:ext cx="9534356" cy="1633329"/>
            </a:xfrm>
            <a:prstGeom prst="roundRect">
              <a:avLst>
                <a:gd name="adj" fmla="val 577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모서리가 둥근 직사각형 17">
              <a:extLst>
                <a:ext uri="{FF2B5EF4-FFF2-40B4-BE49-F238E27FC236}">
                  <a16:creationId xmlns:a16="http://schemas.microsoft.com/office/drawing/2014/main" id="{F75D9316-15CE-42ED-9CB8-5AEBF931DA8B}"/>
                </a:ext>
              </a:extLst>
            </p:cNvPr>
            <p:cNvSpPr/>
            <p:nvPr/>
          </p:nvSpPr>
          <p:spPr>
            <a:xfrm>
              <a:off x="2377523" y="2012623"/>
              <a:ext cx="8933082" cy="1633329"/>
            </a:xfrm>
            <a:prstGeom prst="roundRect">
              <a:avLst>
                <a:gd name="adj" fmla="val 577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F74714-EF28-405D-BBB2-B2E53D1B595F}"/>
                </a:ext>
              </a:extLst>
            </p:cNvPr>
            <p:cNvSpPr txBox="1"/>
            <p:nvPr/>
          </p:nvSpPr>
          <p:spPr>
            <a:xfrm>
              <a:off x="4589976" y="3222876"/>
              <a:ext cx="2164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총 인구 주택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(Census)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B83146A-EFCD-4E66-BC19-F930AFE8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5915" y="2259791"/>
              <a:ext cx="852498" cy="85249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381984-9D7A-4A3D-942A-960666D0CE40}"/>
                </a:ext>
              </a:extLst>
            </p:cNvPr>
            <p:cNvSpPr txBox="1"/>
            <p:nvPr/>
          </p:nvSpPr>
          <p:spPr>
            <a:xfrm>
              <a:off x="2428241" y="3222876"/>
              <a:ext cx="1930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통신사 유동 인구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928E64A-68E7-4576-96F8-7CDCDD6F80E6}"/>
                </a:ext>
              </a:extLst>
            </p:cNvPr>
            <p:cNvGrpSpPr/>
            <p:nvPr/>
          </p:nvGrpSpPr>
          <p:grpSpPr>
            <a:xfrm>
              <a:off x="2820272" y="2259791"/>
              <a:ext cx="852498" cy="852498"/>
              <a:chOff x="1545355" y="2536293"/>
              <a:chExt cx="1250263" cy="125026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DB567F4-2E69-4F37-B110-88E68B4E9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7721" y="2829399"/>
                <a:ext cx="599601" cy="599601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D9E73BF7-0428-4CE4-B1F1-528F280B1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5355" y="2536293"/>
                <a:ext cx="1250263" cy="1250263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73766AE-1FBA-4CF7-AD3C-7CEC03939BB6}"/>
                </a:ext>
              </a:extLst>
            </p:cNvPr>
            <p:cNvSpPr txBox="1"/>
            <p:nvPr/>
          </p:nvSpPr>
          <p:spPr>
            <a:xfrm>
              <a:off x="7141943" y="3222876"/>
              <a:ext cx="1513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날씨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088D1A4-CDAD-4B39-9A72-7CD269FD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180" y="2259790"/>
              <a:ext cx="852499" cy="85249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03BB006-866A-479D-92C1-CD2C28E2FD4B}"/>
                </a:ext>
              </a:extLst>
            </p:cNvPr>
            <p:cNvSpPr txBox="1"/>
            <p:nvPr/>
          </p:nvSpPr>
          <p:spPr>
            <a:xfrm>
              <a:off x="9290477" y="3232024"/>
              <a:ext cx="1900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학교 시험 기간 </a:t>
              </a:r>
              <a:r>
                <a:rPr lang="en-US" altLang="ko-KR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/ </a:t>
              </a:r>
              <a:r>
                <a:rPr lang="ko-KR" altLang="en-US" sz="1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F1D24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공휴일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ACACAC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4C2F673-D69E-4437-994A-1B779051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4478" y="2273374"/>
              <a:ext cx="852499" cy="852499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99E83A1-CC0A-4687-8847-9FD9D90AD4DE}"/>
                </a:ext>
              </a:extLst>
            </p:cNvPr>
            <p:cNvSpPr txBox="1"/>
            <p:nvPr/>
          </p:nvSpPr>
          <p:spPr>
            <a:xfrm>
              <a:off x="689759" y="2629232"/>
              <a:ext cx="16877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oon윤고딕 760" panose="02000503000000000000" pitchFamily="2" charset="-127"/>
                  <a:ea typeface="Yoon윤고딕 760" panose="02000503000000000000" pitchFamily="2" charset="-127"/>
                </a:rPr>
                <a:t>외부 데이터</a:t>
              </a:r>
              <a:endPara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E33C720-D03F-4585-BC48-4EF8E1182A97}"/>
                </a:ext>
              </a:extLst>
            </p:cNvPr>
            <p:cNvCxnSpPr/>
            <p:nvPr/>
          </p:nvCxnSpPr>
          <p:spPr>
            <a:xfrm>
              <a:off x="4420571" y="2137483"/>
              <a:ext cx="0" cy="1393170"/>
            </a:xfrm>
            <a:prstGeom prst="line">
              <a:avLst/>
            </a:prstGeom>
            <a:ln w="28575" cmpd="dbl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89E95ED9-BD20-4E4D-9284-E65981C55751}"/>
                </a:ext>
              </a:extLst>
            </p:cNvPr>
            <p:cNvCxnSpPr/>
            <p:nvPr/>
          </p:nvCxnSpPr>
          <p:spPr>
            <a:xfrm>
              <a:off x="6797191" y="2137483"/>
              <a:ext cx="0" cy="1393170"/>
            </a:xfrm>
            <a:prstGeom prst="line">
              <a:avLst/>
            </a:prstGeom>
            <a:ln w="28575" cmpd="dbl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0A51865C-331D-446C-85A9-11E76A7E06E9}"/>
                </a:ext>
              </a:extLst>
            </p:cNvPr>
            <p:cNvCxnSpPr/>
            <p:nvPr/>
          </p:nvCxnSpPr>
          <p:spPr>
            <a:xfrm>
              <a:off x="9173811" y="2137483"/>
              <a:ext cx="0" cy="1393170"/>
            </a:xfrm>
            <a:prstGeom prst="line">
              <a:avLst/>
            </a:prstGeom>
            <a:ln w="28575" cmpd="dbl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모서리가 둥근 직사각형 17">
            <a:extLst>
              <a:ext uri="{FF2B5EF4-FFF2-40B4-BE49-F238E27FC236}">
                <a16:creationId xmlns:a16="http://schemas.microsoft.com/office/drawing/2014/main" id="{1CE18C75-0848-4D6A-B0A9-5148E7D417E9}"/>
              </a:ext>
            </a:extLst>
          </p:cNvPr>
          <p:cNvSpPr/>
          <p:nvPr/>
        </p:nvSpPr>
        <p:spPr>
          <a:xfrm>
            <a:off x="737151" y="4014960"/>
            <a:ext cx="9534356" cy="1633329"/>
          </a:xfrm>
          <a:prstGeom prst="roundRect">
            <a:avLst>
              <a:gd name="adj" fmla="val 57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모서리가 둥근 직사각형 17">
            <a:extLst>
              <a:ext uri="{FF2B5EF4-FFF2-40B4-BE49-F238E27FC236}">
                <a16:creationId xmlns:a16="http://schemas.microsoft.com/office/drawing/2014/main" id="{98C078EC-5B7D-4EF7-B8A5-D745C388A70B}"/>
              </a:ext>
            </a:extLst>
          </p:cNvPr>
          <p:cNvSpPr/>
          <p:nvPr/>
        </p:nvSpPr>
        <p:spPr>
          <a:xfrm>
            <a:off x="2479835" y="4014960"/>
            <a:ext cx="8933082" cy="1633329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FA52DB5-ABDD-42C7-A35A-C09013F874B6}"/>
              </a:ext>
            </a:extLst>
          </p:cNvPr>
          <p:cNvSpPr txBox="1"/>
          <p:nvPr/>
        </p:nvSpPr>
        <p:spPr>
          <a:xfrm>
            <a:off x="813037" y="4631569"/>
            <a:ext cx="1687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내부 데이터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733C53D-7E06-45D5-992B-3E0138ACA612}"/>
              </a:ext>
            </a:extLst>
          </p:cNvPr>
          <p:cNvSpPr txBox="1"/>
          <p:nvPr/>
        </p:nvSpPr>
        <p:spPr>
          <a:xfrm>
            <a:off x="5149818" y="4669698"/>
            <a:ext cx="138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발주 데이터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BD420D1-06B7-4608-B956-35CBFF2C02C6}"/>
              </a:ext>
            </a:extLst>
          </p:cNvPr>
          <p:cNvSpPr txBox="1"/>
          <p:nvPr/>
        </p:nvSpPr>
        <p:spPr>
          <a:xfrm>
            <a:off x="6324830" y="4373463"/>
            <a:ext cx="196720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15.01.01~17.08.31</a:t>
            </a: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건수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20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만건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상품명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발주 일자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발주 수량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8F7C426-1392-4B3D-99B0-7A3E99213BC0}"/>
              </a:ext>
            </a:extLst>
          </p:cNvPr>
          <p:cNvSpPr txBox="1"/>
          <p:nvPr/>
        </p:nvSpPr>
        <p:spPr>
          <a:xfrm>
            <a:off x="8139176" y="4677071"/>
            <a:ext cx="123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폐기 데이터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B7ABF8-3455-4105-AC94-047A25558401}"/>
              </a:ext>
            </a:extLst>
          </p:cNvPr>
          <p:cNvSpPr txBox="1"/>
          <p:nvPr/>
        </p:nvSpPr>
        <p:spPr>
          <a:xfrm>
            <a:off x="9247823" y="4332305"/>
            <a:ext cx="196720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15.01.01~17.08.31</a:t>
            </a: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건수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4,500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건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상품명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폐기 일자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 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폐기 수량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78F14B-D8A9-4F7D-8B6C-21BF62C27331}"/>
              </a:ext>
            </a:extLst>
          </p:cNvPr>
          <p:cNvSpPr txBox="1"/>
          <p:nvPr/>
        </p:nvSpPr>
        <p:spPr>
          <a:xfrm>
            <a:off x="3510966" y="4246847"/>
            <a:ext cx="20466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기간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15.01.01~17.08.31</a:t>
            </a: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건수 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: 35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만건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고유 영수증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구매 상품명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/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수량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/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시간</a:t>
            </a:r>
            <a:endParaRPr lang="en-US" altLang="ko-KR" sz="1100" b="1" dirty="0">
              <a:ln>
                <a:solidFill>
                  <a:schemeClr val="bg1">
                    <a:alpha val="0"/>
                  </a:schemeClr>
                </a:solidFill>
              </a:ln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  <a:p>
            <a:pPr>
              <a:lnSpc>
                <a:spcPts val="2100"/>
              </a:lnSpc>
            </a:pP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멤버십 번호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(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성별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,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나이 등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Yoon윤고딕 750" panose="02000503000000000000" pitchFamily="2" charset="-127"/>
                <a:ea typeface="Yoon윤고딕 750" panose="02000503000000000000" pitchFamily="2" charset="-127"/>
              </a:rPr>
              <a:t>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A3E2250-C736-408D-8A15-1F2B7B87907F}"/>
              </a:ext>
            </a:extLst>
          </p:cNvPr>
          <p:cNvSpPr txBox="1"/>
          <p:nvPr/>
        </p:nvSpPr>
        <p:spPr>
          <a:xfrm>
            <a:off x="2354065" y="4677736"/>
            <a:ext cx="1389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F1D24"/>
                </a:solidFill>
                <a:latin typeface="Yoon윤고딕 760" panose="02000503000000000000" pitchFamily="2" charset="-127"/>
                <a:ea typeface="Yoon윤고딕 760" panose="02000503000000000000" pitchFamily="2" charset="-127"/>
              </a:rPr>
              <a:t>매출 데이터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F1D24"/>
              </a:solidFill>
              <a:latin typeface="Yoon윤고딕 760" panose="02000503000000000000" pitchFamily="2" charset="-127"/>
              <a:ea typeface="Yoon윤고딕 760" panose="02000503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53131A-E9C4-4165-AA9B-D4E9146A64FD}"/>
              </a:ext>
            </a:extLst>
          </p:cNvPr>
          <p:cNvSpPr/>
          <p:nvPr/>
        </p:nvSpPr>
        <p:spPr>
          <a:xfrm>
            <a:off x="2639122" y="4512144"/>
            <a:ext cx="292130" cy="1784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2003CF-5E33-40F7-8192-962820B019CD}"/>
              </a:ext>
            </a:extLst>
          </p:cNvPr>
          <p:cNvSpPr/>
          <p:nvPr/>
        </p:nvSpPr>
        <p:spPr>
          <a:xfrm>
            <a:off x="5439398" y="4504771"/>
            <a:ext cx="292130" cy="1784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3AF10A9-E8E3-4CCA-8D10-D7BB61AD3911}"/>
              </a:ext>
            </a:extLst>
          </p:cNvPr>
          <p:cNvSpPr/>
          <p:nvPr/>
        </p:nvSpPr>
        <p:spPr>
          <a:xfrm>
            <a:off x="8353389" y="4512144"/>
            <a:ext cx="292130" cy="1784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6744BC1-4D3F-4CF2-B232-EE5512787E0F}"/>
              </a:ext>
            </a:extLst>
          </p:cNvPr>
          <p:cNvSpPr/>
          <p:nvPr/>
        </p:nvSpPr>
        <p:spPr>
          <a:xfrm>
            <a:off x="2639122" y="1922184"/>
            <a:ext cx="292130" cy="178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1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0454D2-1BC8-445A-A267-B94DDD0518CC}"/>
              </a:ext>
            </a:extLst>
          </p:cNvPr>
          <p:cNvSpPr/>
          <p:nvPr/>
        </p:nvSpPr>
        <p:spPr>
          <a:xfrm>
            <a:off x="4747174" y="1922184"/>
            <a:ext cx="292130" cy="178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2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59CB9D5-5FB9-4C4B-9EBD-1C9781D197B2}"/>
              </a:ext>
            </a:extLst>
          </p:cNvPr>
          <p:cNvSpPr/>
          <p:nvPr/>
        </p:nvSpPr>
        <p:spPr>
          <a:xfrm>
            <a:off x="7126031" y="1922184"/>
            <a:ext cx="292130" cy="178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3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17DE4C-FB4D-4716-BA91-23C0F3B4BF3D}"/>
              </a:ext>
            </a:extLst>
          </p:cNvPr>
          <p:cNvSpPr/>
          <p:nvPr/>
        </p:nvSpPr>
        <p:spPr>
          <a:xfrm>
            <a:off x="9439974" y="1922184"/>
            <a:ext cx="292130" cy="178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4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Yoon윤고딕 750" panose="02000503000000000000" pitchFamily="2" charset="-127"/>
              <a:ea typeface="Yoon윤고딕 750" panose="02000503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01B33-B64E-4DC8-B08D-741109593AE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50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40271" y="3289012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Yoon윤고딕 750" panose="02000503000000000000" pitchFamily="2" charset="-127"/>
                <a:ea typeface="Yoon윤고딕 750" panose="02000503000000000000" pitchFamily="2" charset="-127"/>
              </a:rPr>
              <a:t>문제 해결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728564" y="2652774"/>
            <a:ext cx="772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3600" spc="-150" dirty="0">
                <a:solidFill>
                  <a:schemeClr val="bg1"/>
                </a:solidFill>
                <a:latin typeface="Aqua Grotesque" pitchFamily="2" charset="0"/>
                <a:ea typeface="Yoon윤고딕 750" panose="02000503000000000000" pitchFamily="2" charset="-127"/>
              </a:rPr>
              <a:t>03</a:t>
            </a:r>
            <a:endParaRPr lang="ko-KR" altLang="en-US" sz="3600" spc="-150" dirty="0">
              <a:solidFill>
                <a:schemeClr val="bg1"/>
              </a:solidFill>
              <a:latin typeface="Aqua Grotesque" pitchFamily="2" charset="0"/>
              <a:ea typeface="Yoon윤고딕 75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5647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9131</TotalTime>
  <Words>3200</Words>
  <Application>Microsoft Macintosh PowerPoint</Application>
  <PresentationFormat>와이드스크린</PresentationFormat>
  <Paragraphs>803</Paragraphs>
  <Slides>43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Aqua Grotesque</vt:lpstr>
      <vt:lpstr>맑은 고딕</vt:lpstr>
      <vt:lpstr>나눔고딕</vt:lpstr>
      <vt:lpstr>Yoon윤고딕 750</vt:lpstr>
      <vt:lpstr>Yoon윤고딕 760</vt:lpstr>
      <vt:lpstr>Yoon윤고딕 770</vt:lpstr>
      <vt:lpstr>Arial</vt:lpstr>
      <vt:lpstr>Futura Md BT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Seyong LEE</dc:creator>
  <cp:lastModifiedBy>leebyungjun</cp:lastModifiedBy>
  <cp:revision>751</cp:revision>
  <cp:lastPrinted>2017-02-16T04:53:14Z</cp:lastPrinted>
  <dcterms:created xsi:type="dcterms:W3CDTF">2015-11-23T00:31:57Z</dcterms:created>
  <dcterms:modified xsi:type="dcterms:W3CDTF">2023-10-11T04:08:06Z</dcterms:modified>
</cp:coreProperties>
</file>